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notesSlides/notesSlide48.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ppt/notesSlides/notesSlide53.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notesSlides/notesSlide51.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Default Extension="wmf" ContentType="image/x-wmf"/>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notesSlides/notesSlide1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65" r:id="rId1"/>
  </p:sldMasterIdLst>
  <p:notesMasterIdLst>
    <p:notesMasterId r:id="rId56"/>
  </p:notesMasterIdLst>
  <p:handoutMasterIdLst>
    <p:handoutMasterId r:id="rId57"/>
  </p:handoutMasterIdLst>
  <p:sldIdLst>
    <p:sldId id="324" r:id="rId2"/>
    <p:sldId id="325" r:id="rId3"/>
    <p:sldId id="327" r:id="rId4"/>
    <p:sldId id="329" r:id="rId5"/>
    <p:sldId id="331" r:id="rId6"/>
    <p:sldId id="333" r:id="rId7"/>
    <p:sldId id="338" r:id="rId8"/>
    <p:sldId id="339" r:id="rId9"/>
    <p:sldId id="341" r:id="rId10"/>
    <p:sldId id="343" r:id="rId11"/>
    <p:sldId id="344" r:id="rId12"/>
    <p:sldId id="345" r:id="rId13"/>
    <p:sldId id="349" r:id="rId14"/>
    <p:sldId id="334" r:id="rId15"/>
    <p:sldId id="337" r:id="rId16"/>
    <p:sldId id="404" r:id="rId17"/>
    <p:sldId id="350" r:id="rId18"/>
    <p:sldId id="351" r:id="rId19"/>
    <p:sldId id="359" r:id="rId20"/>
    <p:sldId id="360" r:id="rId21"/>
    <p:sldId id="361" r:id="rId22"/>
    <p:sldId id="387" r:id="rId23"/>
    <p:sldId id="362" r:id="rId24"/>
    <p:sldId id="388" r:id="rId25"/>
    <p:sldId id="363" r:id="rId26"/>
    <p:sldId id="364" r:id="rId27"/>
    <p:sldId id="365" r:id="rId28"/>
    <p:sldId id="389" r:id="rId29"/>
    <p:sldId id="390" r:id="rId30"/>
    <p:sldId id="391" r:id="rId31"/>
    <p:sldId id="366" r:id="rId32"/>
    <p:sldId id="367" r:id="rId33"/>
    <p:sldId id="368" r:id="rId34"/>
    <p:sldId id="369" r:id="rId35"/>
    <p:sldId id="371" r:id="rId36"/>
    <p:sldId id="405" r:id="rId37"/>
    <p:sldId id="372" r:id="rId38"/>
    <p:sldId id="374" r:id="rId39"/>
    <p:sldId id="406" r:id="rId40"/>
    <p:sldId id="407" r:id="rId41"/>
    <p:sldId id="376" r:id="rId42"/>
    <p:sldId id="377" r:id="rId43"/>
    <p:sldId id="378" r:id="rId44"/>
    <p:sldId id="379" r:id="rId45"/>
    <p:sldId id="380" r:id="rId46"/>
    <p:sldId id="381" r:id="rId47"/>
    <p:sldId id="382" r:id="rId48"/>
    <p:sldId id="383" r:id="rId49"/>
    <p:sldId id="393" r:id="rId50"/>
    <p:sldId id="394" r:id="rId51"/>
    <p:sldId id="395" r:id="rId52"/>
    <p:sldId id="400" r:id="rId53"/>
    <p:sldId id="401" r:id="rId54"/>
    <p:sldId id="385" r:id="rId55"/>
  </p:sldIdLst>
  <p:sldSz cx="9144000" cy="6858000" type="screen4x3"/>
  <p:notesSz cx="7315200" cy="9601200"/>
  <p:defaultTextStyle>
    <a:defPPr>
      <a:defRPr lang="en-GB"/>
    </a:defPPr>
    <a:lvl1pPr algn="l" defTabSz="449263" rtl="0" fontAlgn="base">
      <a:spcBef>
        <a:spcPct val="20000"/>
      </a:spcBef>
      <a:spcAft>
        <a:spcPct val="0"/>
      </a:spcAft>
      <a:defRPr sz="2000" kern="1200">
        <a:solidFill>
          <a:schemeClr val="tx1"/>
        </a:solidFill>
        <a:latin typeface="Arial" charset="0"/>
        <a:ea typeface="+mn-ea"/>
        <a:cs typeface="Lucida Sans Unicode" pitchFamily="34" charset="0"/>
      </a:defRPr>
    </a:lvl1pPr>
    <a:lvl2pPr marL="457200" algn="l" defTabSz="449263" rtl="0" fontAlgn="base">
      <a:spcBef>
        <a:spcPct val="20000"/>
      </a:spcBef>
      <a:spcAft>
        <a:spcPct val="0"/>
      </a:spcAft>
      <a:defRPr sz="2000" kern="1200">
        <a:solidFill>
          <a:schemeClr val="tx1"/>
        </a:solidFill>
        <a:latin typeface="Arial" charset="0"/>
        <a:ea typeface="+mn-ea"/>
        <a:cs typeface="Lucida Sans Unicode" pitchFamily="34" charset="0"/>
      </a:defRPr>
    </a:lvl2pPr>
    <a:lvl3pPr marL="914400" algn="l" defTabSz="449263" rtl="0" fontAlgn="base">
      <a:spcBef>
        <a:spcPct val="20000"/>
      </a:spcBef>
      <a:spcAft>
        <a:spcPct val="0"/>
      </a:spcAft>
      <a:defRPr sz="2000" kern="1200">
        <a:solidFill>
          <a:schemeClr val="tx1"/>
        </a:solidFill>
        <a:latin typeface="Arial" charset="0"/>
        <a:ea typeface="+mn-ea"/>
        <a:cs typeface="Lucida Sans Unicode" pitchFamily="34" charset="0"/>
      </a:defRPr>
    </a:lvl3pPr>
    <a:lvl4pPr marL="1371600" algn="l" defTabSz="449263" rtl="0" fontAlgn="base">
      <a:spcBef>
        <a:spcPct val="20000"/>
      </a:spcBef>
      <a:spcAft>
        <a:spcPct val="0"/>
      </a:spcAft>
      <a:defRPr sz="2000" kern="1200">
        <a:solidFill>
          <a:schemeClr val="tx1"/>
        </a:solidFill>
        <a:latin typeface="Arial" charset="0"/>
        <a:ea typeface="+mn-ea"/>
        <a:cs typeface="Lucida Sans Unicode" pitchFamily="34" charset="0"/>
      </a:defRPr>
    </a:lvl4pPr>
    <a:lvl5pPr marL="1828800" algn="l" defTabSz="449263" rtl="0" fontAlgn="base">
      <a:spcBef>
        <a:spcPct val="20000"/>
      </a:spcBef>
      <a:spcAft>
        <a:spcPct val="0"/>
      </a:spcAft>
      <a:defRPr sz="2000" kern="1200">
        <a:solidFill>
          <a:schemeClr val="tx1"/>
        </a:solidFill>
        <a:latin typeface="Arial" charset="0"/>
        <a:ea typeface="+mn-ea"/>
        <a:cs typeface="Lucida Sans Unicode" pitchFamily="34" charset="0"/>
      </a:defRPr>
    </a:lvl5pPr>
    <a:lvl6pPr marL="2286000" algn="l" defTabSz="914400" rtl="0" eaLnBrk="1" latinLnBrk="0" hangingPunct="1">
      <a:defRPr sz="2000" kern="1200">
        <a:solidFill>
          <a:schemeClr val="tx1"/>
        </a:solidFill>
        <a:latin typeface="Arial" charset="0"/>
        <a:ea typeface="+mn-ea"/>
        <a:cs typeface="Lucida Sans Unicode" pitchFamily="34" charset="0"/>
      </a:defRPr>
    </a:lvl6pPr>
    <a:lvl7pPr marL="2743200" algn="l" defTabSz="914400" rtl="0" eaLnBrk="1" latinLnBrk="0" hangingPunct="1">
      <a:defRPr sz="2000" kern="1200">
        <a:solidFill>
          <a:schemeClr val="tx1"/>
        </a:solidFill>
        <a:latin typeface="Arial" charset="0"/>
        <a:ea typeface="+mn-ea"/>
        <a:cs typeface="Lucida Sans Unicode" pitchFamily="34" charset="0"/>
      </a:defRPr>
    </a:lvl7pPr>
    <a:lvl8pPr marL="3200400" algn="l" defTabSz="914400" rtl="0" eaLnBrk="1" latinLnBrk="0" hangingPunct="1">
      <a:defRPr sz="2000" kern="1200">
        <a:solidFill>
          <a:schemeClr val="tx1"/>
        </a:solidFill>
        <a:latin typeface="Arial" charset="0"/>
        <a:ea typeface="+mn-ea"/>
        <a:cs typeface="Lucida Sans Unicode" pitchFamily="34" charset="0"/>
      </a:defRPr>
    </a:lvl8pPr>
    <a:lvl9pPr marL="3657600" algn="l" defTabSz="914400" rtl="0" eaLnBrk="1" latinLnBrk="0" hangingPunct="1">
      <a:defRPr sz="2000" kern="1200">
        <a:solidFill>
          <a:schemeClr val="tx1"/>
        </a:solidFill>
        <a:latin typeface="Arial" charset="0"/>
        <a:ea typeface="+mn-ea"/>
        <a:cs typeface="Lucida Sans Unicode" pitchFamily="34"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mmo" initials="AMW" lastIdx="4" clrIdx="0"/>
  <p:cmAuthor id="1" name="Ann Marie" initials="AM" lastIdx="4"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showPr>
  <p:clrMru>
    <a:srgbClr val="2B57B0"/>
    <a:srgbClr val="FF0000"/>
    <a:srgbClr val="FFFF00"/>
    <a:srgbClr val="DDDDDD"/>
    <a:srgbClr val="66FF66"/>
    <a:srgbClr val="FF9933"/>
    <a:srgbClr val="BAE1FF"/>
    <a:srgbClr val="FC2704"/>
  </p:clrMru>
</p:presentationPr>
</file>

<file path=ppt/tableStyles.xml><?xml version="1.0" encoding="utf-8"?>
<a:tblStyleLst xmlns:a="http://schemas.openxmlformats.org/drawingml/2006/main" def="{5C22544A-7EE6-4342-B048-85BDC9FD1C3A}">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303" autoAdjust="0"/>
    <p:restoredTop sz="81143" autoAdjust="0"/>
  </p:normalViewPr>
  <p:slideViewPr>
    <p:cSldViewPr>
      <p:cViewPr varScale="1">
        <p:scale>
          <a:sx n="88" d="100"/>
          <a:sy n="88" d="100"/>
        </p:scale>
        <p:origin x="-936" y="-114"/>
      </p:cViewPr>
      <p:guideLst>
        <p:guide orient="horz" pos="2160"/>
        <p:guide pos="2880"/>
      </p:guideLst>
    </p:cSldViewPr>
  </p:slideViewPr>
  <p:outlineViewPr>
    <p:cViewPr>
      <p:scale>
        <a:sx n="100" d="100"/>
        <a:sy n="100" d="100"/>
      </p:scale>
      <p:origin x="-784" y="-88"/>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84" d="100"/>
          <a:sy n="84" d="100"/>
        </p:scale>
        <p:origin x="-3048" y="-102"/>
      </p:cViewPr>
      <p:guideLst>
        <p:guide orient="horz" pos="3025"/>
        <p:guide pos="2304"/>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handoutMaster" Target="handoutMasters/handoutMaster1.xml"/><Relationship Id="rId61"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178" name="Rectangle 2"/>
          <p:cNvSpPr>
            <a:spLocks noGrp="1" noChangeArrowheads="1"/>
          </p:cNvSpPr>
          <p:nvPr>
            <p:ph type="hdr" sz="quarter"/>
          </p:nvPr>
        </p:nvSpPr>
        <p:spPr bwMode="auto">
          <a:xfrm>
            <a:off x="0" y="0"/>
            <a:ext cx="3170238" cy="481013"/>
          </a:xfrm>
          <a:prstGeom prst="rect">
            <a:avLst/>
          </a:prstGeom>
          <a:noFill/>
          <a:ln w="9525">
            <a:noFill/>
            <a:miter lim="800000"/>
            <a:headEnd/>
            <a:tailEnd/>
          </a:ln>
          <a:effectLst/>
        </p:spPr>
        <p:txBody>
          <a:bodyPr vert="horz" wrap="square" lIns="96323" tIns="48161" rIns="96323" bIns="48161" numCol="1" anchor="t" anchorCtr="0" compatLnSpc="1">
            <a:prstTxWarp prst="textNoShape">
              <a:avLst/>
            </a:prstTxWarp>
          </a:bodyPr>
          <a:lstStyle>
            <a:lvl1pPr defTabSz="473075" eaLnBrk="0" hangingPunct="0">
              <a:lnSpc>
                <a:spcPct val="67000"/>
              </a:lnSpc>
              <a:spcBef>
                <a:spcPct val="0"/>
              </a:spcBef>
              <a:buClr>
                <a:srgbClr val="000000"/>
              </a:buClr>
              <a:buSzPct val="100000"/>
              <a:buFont typeface="Times New Roman" pitchFamily="18" charset="0"/>
              <a:buNone/>
              <a:defRPr sz="1300">
                <a:solidFill>
                  <a:srgbClr val="000000"/>
                </a:solidFill>
                <a:latin typeface="Times New Roman" pitchFamily="18" charset="0"/>
              </a:defRPr>
            </a:lvl1pPr>
          </a:lstStyle>
          <a:p>
            <a:r>
              <a:rPr lang="en-US" smtClean="0"/>
              <a:t>L03 Access Controls</a:t>
            </a:r>
            <a:endParaRPr lang="en-US"/>
          </a:p>
        </p:txBody>
      </p:sp>
      <p:sp>
        <p:nvSpPr>
          <p:cNvPr id="50179" name="Rectangle 3"/>
          <p:cNvSpPr>
            <a:spLocks noGrp="1" noChangeArrowheads="1"/>
          </p:cNvSpPr>
          <p:nvPr>
            <p:ph type="dt" sz="quarter" idx="1"/>
          </p:nvPr>
        </p:nvSpPr>
        <p:spPr bwMode="auto">
          <a:xfrm>
            <a:off x="4143375" y="0"/>
            <a:ext cx="3170238" cy="481013"/>
          </a:xfrm>
          <a:prstGeom prst="rect">
            <a:avLst/>
          </a:prstGeom>
          <a:noFill/>
          <a:ln w="9525">
            <a:noFill/>
            <a:miter lim="800000"/>
            <a:headEnd/>
            <a:tailEnd/>
          </a:ln>
          <a:effectLst/>
        </p:spPr>
        <p:txBody>
          <a:bodyPr vert="horz" wrap="square" lIns="96323" tIns="48161" rIns="96323" bIns="48161" numCol="1" anchor="t" anchorCtr="0" compatLnSpc="1">
            <a:prstTxWarp prst="textNoShape">
              <a:avLst/>
            </a:prstTxWarp>
          </a:bodyPr>
          <a:lstStyle>
            <a:lvl1pPr algn="r" defTabSz="473075" eaLnBrk="0" hangingPunct="0">
              <a:lnSpc>
                <a:spcPct val="67000"/>
              </a:lnSpc>
              <a:spcBef>
                <a:spcPct val="0"/>
              </a:spcBef>
              <a:buClr>
                <a:srgbClr val="000000"/>
              </a:buClr>
              <a:buSzPct val="100000"/>
              <a:buFont typeface="Times New Roman" pitchFamily="18" charset="0"/>
              <a:buNone/>
              <a:defRPr sz="1300">
                <a:solidFill>
                  <a:srgbClr val="000000"/>
                </a:solidFill>
                <a:latin typeface="Times New Roman" pitchFamily="18" charset="0"/>
              </a:defRPr>
            </a:lvl1pPr>
          </a:lstStyle>
          <a:p>
            <a:fld id="{0D35C762-0A00-4FC8-80C9-D5A15939F6DF}" type="datetime1">
              <a:rPr lang="en-US" smtClean="0"/>
              <a:pPr/>
              <a:t>1/27/2010</a:t>
            </a:fld>
            <a:endParaRPr lang="en-US"/>
          </a:p>
        </p:txBody>
      </p:sp>
      <p:sp>
        <p:nvSpPr>
          <p:cNvPr id="50180" name="Rectangle 4"/>
          <p:cNvSpPr>
            <a:spLocks noGrp="1" noChangeArrowheads="1"/>
          </p:cNvSpPr>
          <p:nvPr>
            <p:ph type="ftr" sz="quarter" idx="2"/>
          </p:nvPr>
        </p:nvSpPr>
        <p:spPr bwMode="auto">
          <a:xfrm>
            <a:off x="0" y="9118600"/>
            <a:ext cx="3170238" cy="481013"/>
          </a:xfrm>
          <a:prstGeom prst="rect">
            <a:avLst/>
          </a:prstGeom>
          <a:noFill/>
          <a:ln w="9525">
            <a:noFill/>
            <a:miter lim="800000"/>
            <a:headEnd/>
            <a:tailEnd/>
          </a:ln>
          <a:effectLst/>
        </p:spPr>
        <p:txBody>
          <a:bodyPr vert="horz" wrap="square" lIns="96323" tIns="48161" rIns="96323" bIns="48161" numCol="1" anchor="b" anchorCtr="0" compatLnSpc="1">
            <a:prstTxWarp prst="textNoShape">
              <a:avLst/>
            </a:prstTxWarp>
          </a:bodyPr>
          <a:lstStyle>
            <a:lvl1pPr defTabSz="473075" eaLnBrk="0" hangingPunct="0">
              <a:lnSpc>
                <a:spcPct val="67000"/>
              </a:lnSpc>
              <a:spcBef>
                <a:spcPct val="0"/>
              </a:spcBef>
              <a:buClr>
                <a:srgbClr val="000000"/>
              </a:buClr>
              <a:buSzPct val="100000"/>
              <a:buFont typeface="Times New Roman" pitchFamily="18" charset="0"/>
              <a:buNone/>
              <a:defRPr sz="1300">
                <a:solidFill>
                  <a:srgbClr val="000000"/>
                </a:solidFill>
                <a:latin typeface="Times New Roman" pitchFamily="18" charset="0"/>
              </a:defRPr>
            </a:lvl1pPr>
          </a:lstStyle>
          <a:p>
            <a:r>
              <a:rPr lang="en-US" smtClean="0"/>
              <a:t>AnnMarie.Westgate@ryerson.ca</a:t>
            </a:r>
            <a:endParaRPr lang="en-US"/>
          </a:p>
        </p:txBody>
      </p:sp>
      <p:sp>
        <p:nvSpPr>
          <p:cNvPr id="50181" name="Rectangle 5"/>
          <p:cNvSpPr>
            <a:spLocks noGrp="1" noChangeArrowheads="1"/>
          </p:cNvSpPr>
          <p:nvPr>
            <p:ph type="sldNum" sz="quarter" idx="3"/>
          </p:nvPr>
        </p:nvSpPr>
        <p:spPr bwMode="auto">
          <a:xfrm>
            <a:off x="4143375" y="9118600"/>
            <a:ext cx="3170238" cy="481013"/>
          </a:xfrm>
          <a:prstGeom prst="rect">
            <a:avLst/>
          </a:prstGeom>
          <a:noFill/>
          <a:ln w="9525">
            <a:noFill/>
            <a:miter lim="800000"/>
            <a:headEnd/>
            <a:tailEnd/>
          </a:ln>
          <a:effectLst/>
        </p:spPr>
        <p:txBody>
          <a:bodyPr vert="horz" wrap="square" lIns="96323" tIns="48161" rIns="96323" bIns="48161" numCol="1" anchor="b" anchorCtr="0" compatLnSpc="1">
            <a:prstTxWarp prst="textNoShape">
              <a:avLst/>
            </a:prstTxWarp>
          </a:bodyPr>
          <a:lstStyle>
            <a:lvl1pPr algn="r" defTabSz="473075" eaLnBrk="0" hangingPunct="0">
              <a:lnSpc>
                <a:spcPct val="67000"/>
              </a:lnSpc>
              <a:spcBef>
                <a:spcPct val="0"/>
              </a:spcBef>
              <a:buClr>
                <a:srgbClr val="000000"/>
              </a:buClr>
              <a:buSzPct val="100000"/>
              <a:buFont typeface="Times New Roman" pitchFamily="18" charset="0"/>
              <a:buNone/>
              <a:defRPr sz="1300">
                <a:solidFill>
                  <a:srgbClr val="000000"/>
                </a:solidFill>
                <a:latin typeface="Times New Roman" pitchFamily="18" charset="0"/>
              </a:defRPr>
            </a:lvl1pPr>
          </a:lstStyle>
          <a:p>
            <a:fld id="{8189EDD3-76BA-409E-B0E6-92621F9885B9}" type="slidenum">
              <a:rPr lang="en-US"/>
              <a:pPr/>
              <a:t>‹#›</a:t>
            </a:fld>
            <a:endParaRPr lang="en-US"/>
          </a:p>
        </p:txBody>
      </p:sp>
    </p:spTree>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7315200" cy="9601200"/>
          </a:xfrm>
          <a:prstGeom prst="roundRect">
            <a:avLst>
              <a:gd name="adj" fmla="val 23"/>
            </a:avLst>
          </a:prstGeom>
          <a:solidFill>
            <a:srgbClr val="FFFFFF"/>
          </a:solidFill>
          <a:ln w="9360">
            <a:noFill/>
            <a:miter lim="800000"/>
            <a:headEnd/>
            <a:tailEnd/>
          </a:ln>
          <a:effectLst/>
        </p:spPr>
        <p:txBody>
          <a:bodyPr wrap="none" anchor="ctr"/>
          <a:lstStyle/>
          <a:p>
            <a:endParaRPr lang="en-US"/>
          </a:p>
        </p:txBody>
      </p:sp>
      <p:sp>
        <p:nvSpPr>
          <p:cNvPr id="2050" name="AutoShape 2"/>
          <p:cNvSpPr>
            <a:spLocks noChangeArrowheads="1"/>
          </p:cNvSpPr>
          <p:nvPr/>
        </p:nvSpPr>
        <p:spPr bwMode="auto">
          <a:xfrm>
            <a:off x="0" y="0"/>
            <a:ext cx="7315200" cy="9601200"/>
          </a:xfrm>
          <a:prstGeom prst="roundRect">
            <a:avLst>
              <a:gd name="adj" fmla="val 23"/>
            </a:avLst>
          </a:prstGeom>
          <a:solidFill>
            <a:srgbClr val="FFFFFF"/>
          </a:solidFill>
          <a:ln w="9525">
            <a:noFill/>
            <a:round/>
            <a:headEnd/>
            <a:tailEnd/>
          </a:ln>
          <a:effectLst/>
        </p:spPr>
        <p:txBody>
          <a:bodyPr wrap="none" anchor="ctr"/>
          <a:lstStyle/>
          <a:p>
            <a:endParaRPr lang="en-US"/>
          </a:p>
        </p:txBody>
      </p:sp>
      <p:sp>
        <p:nvSpPr>
          <p:cNvPr id="2051" name="AutoShape 3"/>
          <p:cNvSpPr>
            <a:spLocks noChangeArrowheads="1"/>
          </p:cNvSpPr>
          <p:nvPr/>
        </p:nvSpPr>
        <p:spPr bwMode="auto">
          <a:xfrm>
            <a:off x="0" y="0"/>
            <a:ext cx="7315200" cy="9601200"/>
          </a:xfrm>
          <a:prstGeom prst="roundRect">
            <a:avLst>
              <a:gd name="adj" fmla="val 23"/>
            </a:avLst>
          </a:prstGeom>
          <a:solidFill>
            <a:srgbClr val="FFFFFF"/>
          </a:solidFill>
          <a:ln w="9525">
            <a:noFill/>
            <a:round/>
            <a:headEnd/>
            <a:tailEnd/>
          </a:ln>
          <a:effectLst/>
        </p:spPr>
        <p:txBody>
          <a:bodyPr wrap="none" anchor="ctr"/>
          <a:lstStyle/>
          <a:p>
            <a:endParaRPr lang="en-US"/>
          </a:p>
        </p:txBody>
      </p:sp>
      <p:sp>
        <p:nvSpPr>
          <p:cNvPr id="2052" name="AutoShape 4"/>
          <p:cNvSpPr>
            <a:spLocks noChangeArrowheads="1"/>
          </p:cNvSpPr>
          <p:nvPr/>
        </p:nvSpPr>
        <p:spPr bwMode="auto">
          <a:xfrm>
            <a:off x="0" y="0"/>
            <a:ext cx="7315200" cy="9601200"/>
          </a:xfrm>
          <a:prstGeom prst="roundRect">
            <a:avLst>
              <a:gd name="adj" fmla="val 23"/>
            </a:avLst>
          </a:prstGeom>
          <a:solidFill>
            <a:srgbClr val="FFFFFF"/>
          </a:solidFill>
          <a:ln w="9525">
            <a:noFill/>
            <a:round/>
            <a:headEnd/>
            <a:tailEnd/>
          </a:ln>
          <a:effectLst/>
        </p:spPr>
        <p:txBody>
          <a:bodyPr wrap="none" anchor="ctr"/>
          <a:lstStyle/>
          <a:p>
            <a:endParaRPr lang="en-US"/>
          </a:p>
        </p:txBody>
      </p:sp>
      <p:sp>
        <p:nvSpPr>
          <p:cNvPr id="2053" name="AutoShape 5"/>
          <p:cNvSpPr>
            <a:spLocks noChangeArrowheads="1"/>
          </p:cNvSpPr>
          <p:nvPr/>
        </p:nvSpPr>
        <p:spPr bwMode="auto">
          <a:xfrm>
            <a:off x="0" y="0"/>
            <a:ext cx="7315200" cy="9601200"/>
          </a:xfrm>
          <a:prstGeom prst="roundRect">
            <a:avLst>
              <a:gd name="adj" fmla="val 23"/>
            </a:avLst>
          </a:prstGeom>
          <a:solidFill>
            <a:srgbClr val="FFFFFF"/>
          </a:solidFill>
          <a:ln w="9525">
            <a:noFill/>
            <a:round/>
            <a:headEnd/>
            <a:tailEnd/>
          </a:ln>
          <a:effectLst/>
        </p:spPr>
        <p:txBody>
          <a:bodyPr wrap="none" anchor="ctr"/>
          <a:lstStyle/>
          <a:p>
            <a:endParaRPr lang="en-US"/>
          </a:p>
        </p:txBody>
      </p:sp>
      <p:sp>
        <p:nvSpPr>
          <p:cNvPr id="2054" name="AutoShape 6"/>
          <p:cNvSpPr>
            <a:spLocks noChangeArrowheads="1"/>
          </p:cNvSpPr>
          <p:nvPr/>
        </p:nvSpPr>
        <p:spPr bwMode="auto">
          <a:xfrm>
            <a:off x="0" y="0"/>
            <a:ext cx="7315200" cy="9601200"/>
          </a:xfrm>
          <a:prstGeom prst="roundRect">
            <a:avLst>
              <a:gd name="adj" fmla="val 23"/>
            </a:avLst>
          </a:prstGeom>
          <a:solidFill>
            <a:srgbClr val="FFFFFF"/>
          </a:solidFill>
          <a:ln w="9525">
            <a:noFill/>
            <a:round/>
            <a:headEnd/>
            <a:tailEnd/>
          </a:ln>
          <a:effectLst/>
        </p:spPr>
        <p:txBody>
          <a:bodyPr wrap="none" anchor="ctr"/>
          <a:lstStyle/>
          <a:p>
            <a:endParaRPr lang="en-US"/>
          </a:p>
        </p:txBody>
      </p:sp>
      <p:sp>
        <p:nvSpPr>
          <p:cNvPr id="2055" name="AutoShape 7"/>
          <p:cNvSpPr>
            <a:spLocks noChangeArrowheads="1"/>
          </p:cNvSpPr>
          <p:nvPr/>
        </p:nvSpPr>
        <p:spPr bwMode="auto">
          <a:xfrm>
            <a:off x="0" y="0"/>
            <a:ext cx="7315200" cy="9601200"/>
          </a:xfrm>
          <a:prstGeom prst="roundRect">
            <a:avLst>
              <a:gd name="adj" fmla="val 23"/>
            </a:avLst>
          </a:prstGeom>
          <a:solidFill>
            <a:srgbClr val="FFFFFF"/>
          </a:solidFill>
          <a:ln w="9525">
            <a:noFill/>
            <a:round/>
            <a:headEnd/>
            <a:tailEnd/>
          </a:ln>
          <a:effectLst/>
        </p:spPr>
        <p:txBody>
          <a:bodyPr wrap="none" anchor="ctr"/>
          <a:lstStyle/>
          <a:p>
            <a:endParaRPr lang="en-US"/>
          </a:p>
        </p:txBody>
      </p:sp>
      <p:sp>
        <p:nvSpPr>
          <p:cNvPr id="2056" name="Rectangle 8"/>
          <p:cNvSpPr>
            <a:spLocks noGrp="1" noRot="1" noChangeAspect="1" noChangeArrowheads="1"/>
          </p:cNvSpPr>
          <p:nvPr>
            <p:ph type="sldImg"/>
          </p:nvPr>
        </p:nvSpPr>
        <p:spPr bwMode="auto">
          <a:xfrm>
            <a:off x="-8524875" y="-5668963"/>
            <a:ext cx="17054513" cy="12790488"/>
          </a:xfrm>
          <a:prstGeom prst="rect">
            <a:avLst/>
          </a:prstGeom>
          <a:noFill/>
          <a:ln w="9525">
            <a:noFill/>
            <a:round/>
            <a:headEnd/>
            <a:tailEnd/>
          </a:ln>
          <a:effectLst/>
        </p:spPr>
      </p:sp>
      <p:sp>
        <p:nvSpPr>
          <p:cNvPr id="2057" name="Rectangle 9"/>
          <p:cNvSpPr>
            <a:spLocks noGrp="1" noChangeArrowheads="1"/>
          </p:cNvSpPr>
          <p:nvPr>
            <p:ph type="body"/>
          </p:nvPr>
        </p:nvSpPr>
        <p:spPr bwMode="auto">
          <a:xfrm>
            <a:off x="731838" y="4560888"/>
            <a:ext cx="5838825" cy="4318000"/>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p>
            <a:pPr lvl="0"/>
            <a:endParaRPr lang="en-US" smtClean="0"/>
          </a:p>
        </p:txBody>
      </p:sp>
    </p:spTree>
  </p:cSld>
  <p:clrMap bg1="lt1" tx1="dk1" bg2="lt2" tx2="dk2" accent1="accent1" accent2="accent2" accent3="accent3" accent4="accent4" accent5="accent5" accent6="accent6" hlink="hlink" folHlink="folHlink"/>
  <p:hf/>
  <p:notesStyle>
    <a:lvl1pPr algn="l" defTabSz="449263" rtl="0" fontAlgn="base">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1pPr>
    <a:lvl2pPr marL="742950" indent="-285750" algn="l" defTabSz="449263" rtl="0" fontAlgn="base">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2pPr>
    <a:lvl3pPr marL="1143000" indent="-228600" algn="l" defTabSz="449263" rtl="0" fontAlgn="base">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3pPr>
    <a:lvl4pPr marL="1600200" indent="-228600" algn="l" defTabSz="449263" rtl="0" fontAlgn="base">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4pPr>
    <a:lvl5pPr marL="2057400" indent="-228600" algn="l" defTabSz="449263" rtl="0" fontAlgn="base">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4577" name="Text Box 1"/>
          <p:cNvSpPr txBox="1">
            <a:spLocks noChangeArrowheads="1"/>
          </p:cNvSpPr>
          <p:nvPr/>
        </p:nvSpPr>
        <p:spPr bwMode="auto">
          <a:xfrm>
            <a:off x="1219200" y="730250"/>
            <a:ext cx="4876800" cy="3600450"/>
          </a:xfrm>
          <a:prstGeom prst="rect">
            <a:avLst/>
          </a:prstGeom>
          <a:solidFill>
            <a:srgbClr val="FFFFFF"/>
          </a:solidFill>
          <a:ln w="9360">
            <a:solidFill>
              <a:srgbClr val="000000"/>
            </a:solidFill>
            <a:miter lim="800000"/>
            <a:headEnd/>
            <a:tailEnd/>
          </a:ln>
          <a:effectLst/>
        </p:spPr>
        <p:txBody>
          <a:bodyPr wrap="none" anchor="ctr"/>
          <a:lstStyle/>
          <a:p>
            <a:endParaRPr lang="en-US" dirty="0"/>
          </a:p>
        </p:txBody>
      </p:sp>
      <p:sp>
        <p:nvSpPr>
          <p:cNvPr id="24578" name="Rectangle 2"/>
          <p:cNvSpPr txBox="1">
            <a:spLocks noGrp="1" noChangeArrowheads="1"/>
          </p:cNvSpPr>
          <p:nvPr>
            <p:ph type="body"/>
          </p:nvPr>
        </p:nvSpPr>
        <p:spPr bwMode="auto">
          <a:xfrm>
            <a:off x="731838" y="4560888"/>
            <a:ext cx="5840412" cy="4319587"/>
          </a:xfrm>
          <a:prstGeom prst="rect">
            <a:avLst/>
          </a:prstGeom>
          <a:noFill/>
          <a:ln>
            <a:round/>
            <a:headEnd/>
            <a:tailEnd/>
          </a:ln>
        </p:spPr>
        <p:txBody>
          <a:bodyPr wrap="none" lIns="96323" tIns="48161" rIns="96323" bIns="48161" anchor="ctr"/>
          <a:lstStyle/>
          <a:p>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Char char="-"/>
            </a:pPr>
            <a:r>
              <a:rPr lang="en-US" baseline="0" dirty="0" smtClean="0"/>
              <a:t>Access controls are necessary to protect the confidentiality, integrity, and availability of objects (and by extension, their information and data)</a:t>
            </a:r>
          </a:p>
          <a:p>
            <a:pPr>
              <a:buFontTx/>
              <a:buNone/>
            </a:pPr>
            <a:r>
              <a:rPr lang="en-US" baseline="0" dirty="0" smtClean="0"/>
              <a:t>-Examples of Directive: </a:t>
            </a:r>
            <a:r>
              <a:rPr lang="en-CA" sz="1200" baseline="0" dirty="0" smtClean="0"/>
              <a:t>Security guards, guard dogs, security policy requirements or criteria, posted notifications, escape route exit signs, monitoring, supervision, work task procedures, and awareness training</a:t>
            </a:r>
            <a:endParaRPr lang="en-US" baseline="0" dirty="0" smtClean="0"/>
          </a:p>
          <a:p>
            <a:pPr>
              <a:buFontTx/>
              <a:buNone/>
            </a:pPr>
            <a:r>
              <a:rPr lang="en-US" baseline="0" dirty="0" smtClean="0"/>
              <a:t>-Examples of Preventive: </a:t>
            </a:r>
            <a:r>
              <a:rPr lang="en-CA" sz="1200" dirty="0" smtClean="0"/>
              <a:t>fences, locks, biometrics, mantraps, lighting, alarm system, separation o </a:t>
            </a:r>
            <a:r>
              <a:rPr lang="en-CA" sz="1200" dirty="0" err="1" smtClean="0"/>
              <a:t>fduties</a:t>
            </a:r>
            <a:r>
              <a:rPr lang="en-CA" sz="1200" dirty="0" smtClean="0"/>
              <a:t>, job </a:t>
            </a:r>
            <a:r>
              <a:rPr lang="en-CA" sz="1200" dirty="0" err="1" smtClean="0"/>
              <a:t>rotaion</a:t>
            </a:r>
            <a:r>
              <a:rPr lang="en-CA" sz="1200" dirty="0" smtClean="0"/>
              <a:t>, data classification, penetration testing, access control methods,</a:t>
            </a:r>
            <a:r>
              <a:rPr lang="en-CA" sz="1200" baseline="0" dirty="0" smtClean="0"/>
              <a:t> encryption, auditing, presence of security cameras or Close circuit television (CCTV), smart cards, call back, security policies, security awareness training and antivirus software.</a:t>
            </a:r>
          </a:p>
          <a:p>
            <a:pPr>
              <a:buFontTx/>
              <a:buChar char="-"/>
            </a:pPr>
            <a:r>
              <a:rPr lang="en-CA" sz="1200" baseline="0" dirty="0" smtClean="0"/>
              <a:t>Example of Deterrent: locks, fences, security badges, security guards, mantraps, security cameras, trespass or intrusion alarms, separation of duties, work task procedures, awareness training, encryption, auditing, and firewalls</a:t>
            </a:r>
          </a:p>
          <a:p>
            <a:pPr marL="0" marR="0" indent="0" algn="l" defTabSz="449263" rtl="0" eaLnBrk="1" fontAlgn="base" latinLnBrk="0" hangingPunct="1">
              <a:lnSpc>
                <a:spcPct val="100000"/>
              </a:lnSpc>
              <a:spcBef>
                <a:spcPct val="30000"/>
              </a:spcBef>
              <a:spcAft>
                <a:spcPct val="0"/>
              </a:spcAft>
              <a:buClr>
                <a:srgbClr val="000000"/>
              </a:buClr>
              <a:buSzPct val="100000"/>
              <a:buFontTx/>
              <a:buNone/>
              <a:tabLst/>
              <a:defRPr/>
            </a:pPr>
            <a:r>
              <a:rPr lang="en-CA" sz="1200" baseline="0" dirty="0" smtClean="0"/>
              <a:t>-Examples of Detective: Security guards, guard dogs, motion detectors, recording and reviewing of events via CCTV, job rotation, mandatory vacation, audit trails, honey pots, intrusion detection system, violation reports, supervision and reviews of users, incident investigation.</a:t>
            </a:r>
            <a:endParaRPr lang="en-US" baseline="0" dirty="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Char char="-"/>
            </a:pPr>
            <a:r>
              <a:rPr lang="en-US" dirty="0" smtClean="0"/>
              <a:t>Examples of Corrective:</a:t>
            </a:r>
            <a:r>
              <a:rPr lang="en-US" baseline="0" dirty="0" smtClean="0"/>
              <a:t> Intrusion detection system, antivirus solutions, alarms, mantraps, business continuity planning, and security policies, terminating access or rebooting a system.</a:t>
            </a:r>
          </a:p>
          <a:p>
            <a:pPr>
              <a:buFontTx/>
              <a:buNone/>
            </a:pPr>
            <a:r>
              <a:rPr lang="en-US" baseline="0" dirty="0" smtClean="0"/>
              <a:t>-Examples of Recovery: backup and restore, fault-tolerant drive systems, sever clustering, antivirus software, and database shadowing.</a:t>
            </a:r>
          </a:p>
          <a:p>
            <a:pPr>
              <a:buFontTx/>
              <a:buNone/>
            </a:pPr>
            <a:r>
              <a:rPr lang="en-US" baseline="0" dirty="0" smtClean="0"/>
              <a:t>-Examples of Compensating: personal supervision, monitoring, and work task procedures. If a guard dog cannot be used because of proximity to a residential areas, a motion detector with spot light and barking sound playback device can be used.</a:t>
            </a:r>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Read page 8 for more details about Auditing and accountability</a:t>
            </a:r>
          </a:p>
          <a:p>
            <a:endParaRPr lang="en-US" dirty="0" smtClean="0"/>
          </a:p>
          <a:p>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Char char="-"/>
            </a:pPr>
            <a:r>
              <a:rPr lang="en-US" dirty="0" smtClean="0"/>
              <a:t>A subject’s identity is typically</a:t>
            </a:r>
            <a:r>
              <a:rPr lang="en-US" baseline="0" dirty="0" smtClean="0"/>
              <a:t> considered to be public information</a:t>
            </a:r>
          </a:p>
          <a:p>
            <a:pPr>
              <a:buFontTx/>
              <a:buNone/>
            </a:pPr>
            <a:r>
              <a:rPr lang="en-US" baseline="0" dirty="0" smtClean="0"/>
              <a:t>-The authentication factor used to verify identity is typically to be private information</a:t>
            </a:r>
          </a:p>
          <a:p>
            <a:pPr>
              <a:buFontTx/>
              <a:buNone/>
            </a:pPr>
            <a:r>
              <a:rPr lang="en-US" baseline="0" dirty="0" smtClean="0"/>
              <a:t>-Identification and authentication are always together as a single two-step process.</a:t>
            </a:r>
          </a:p>
          <a:p>
            <a:pPr>
              <a:buFontTx/>
              <a:buNone/>
            </a:pPr>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-static</a:t>
            </a:r>
            <a:r>
              <a:rPr lang="en-US" baseline="0" dirty="0" smtClean="0"/>
              <a:t> passwords always remain the same. Dynamic passwords change after a specified interval of time or use.</a:t>
            </a:r>
          </a:p>
          <a:p>
            <a:r>
              <a:rPr lang="en-US" baseline="0" dirty="0" smtClean="0"/>
              <a:t>-composition password is a password constructed from 2 or more unrelated words joined together with a number or symbol in between.</a:t>
            </a:r>
          </a:p>
          <a:p>
            <a:r>
              <a:rPr lang="en-US" baseline="0" dirty="0" smtClean="0"/>
              <a:t>-types of password controls: </a:t>
            </a:r>
            <a:r>
              <a:rPr lang="en-US" baseline="0" dirty="0" err="1" smtClean="0"/>
              <a:t>Lenth</a:t>
            </a:r>
            <a:r>
              <a:rPr lang="en-US" baseline="0" dirty="0" smtClean="0"/>
              <a:t>, </a:t>
            </a:r>
            <a:r>
              <a:rPr lang="en-US" baseline="0" dirty="0" err="1" smtClean="0"/>
              <a:t>expirey</a:t>
            </a:r>
            <a:r>
              <a:rPr lang="en-US" baseline="0" dirty="0" smtClean="0"/>
              <a:t>/lifetime, complexity, password history/reuse, minimum password age, clipping level (no. of attempts), lockout duration, time and location</a:t>
            </a:r>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Answer</a:t>
            </a:r>
            <a:r>
              <a:rPr lang="en-US" baseline="0" dirty="0" smtClean="0"/>
              <a:t> Q1: A cognitive password is usually a series of questions about facts or predefined responses that only the subject should know. For example: nickname, Mother’s maiden name, favorite player, etc</a:t>
            </a:r>
          </a:p>
          <a:p>
            <a:r>
              <a:rPr lang="en-US" baseline="0" dirty="0" smtClean="0"/>
              <a:t>Answer Q2: series of questions from credit history or your personal information. Like amount of last purchase, SIN# etc </a:t>
            </a:r>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Char char="-"/>
            </a:pPr>
            <a:r>
              <a:rPr lang="en-US" dirty="0" smtClean="0"/>
              <a:t>Brute</a:t>
            </a:r>
            <a:r>
              <a:rPr lang="en-US" baseline="0" dirty="0" smtClean="0"/>
              <a:t>-force and dictionary attacks are types of password attacks that can be waged against a stolen password database file or system’s logon prompt.</a:t>
            </a:r>
          </a:p>
          <a:p>
            <a:pPr>
              <a:buFontTx/>
              <a:buChar char="-"/>
            </a:pPr>
            <a:r>
              <a:rPr lang="en-US" baseline="0" dirty="0" smtClean="0"/>
              <a:t>Social engineering attack is an attempt by an attacker to obtain logon capabilities by deceiving a user, usually over a phone, into performing specific actions on the system such as changing password of an executive who is on the road or creating a user account for a new fictitious employee</a:t>
            </a:r>
            <a:r>
              <a:rPr lang="en-US" baseline="0" dirty="0" smtClean="0"/>
              <a:t>.</a:t>
            </a:r>
          </a:p>
          <a:p>
            <a:pPr marL="0" marR="0" indent="0" algn="l" defTabSz="449263" rtl="0" eaLnBrk="1" fontAlgn="base" latinLnBrk="0" hangingPunct="1">
              <a:lnSpc>
                <a:spcPct val="100000"/>
              </a:lnSpc>
              <a:spcBef>
                <a:spcPct val="30000"/>
              </a:spcBef>
              <a:spcAft>
                <a:spcPct val="0"/>
              </a:spcAft>
              <a:buClr>
                <a:srgbClr val="000000"/>
              </a:buClr>
              <a:buSzPct val="100000"/>
              <a:buFontTx/>
              <a:buChar char="-"/>
              <a:tabLst/>
              <a:defRPr/>
            </a:pPr>
            <a:r>
              <a:rPr lang="en-US" baseline="0" dirty="0" smtClean="0"/>
              <a:t> </a:t>
            </a:r>
            <a:r>
              <a:rPr lang="en-US" dirty="0" smtClean="0"/>
              <a:t>A </a:t>
            </a:r>
            <a:r>
              <a:rPr lang="en-US" b="1" dirty="0" smtClean="0"/>
              <a:t>rainbow table</a:t>
            </a:r>
            <a:r>
              <a:rPr lang="en-US" dirty="0" smtClean="0"/>
              <a:t> is a lookup table offering a time-memory</a:t>
            </a:r>
            <a:r>
              <a:rPr lang="en-US" baseline="0" dirty="0" smtClean="0"/>
              <a:t> tradeoff</a:t>
            </a:r>
            <a:r>
              <a:rPr lang="en-US" dirty="0" smtClean="0"/>
              <a:t> used in recovering the plaintext</a:t>
            </a:r>
            <a:r>
              <a:rPr lang="en-US" baseline="0" dirty="0" smtClean="0"/>
              <a:t> password</a:t>
            </a:r>
            <a:r>
              <a:rPr lang="en-US" dirty="0" smtClean="0"/>
              <a:t> from a password hash generated by a hash function, often a cryptographic hash function. A common application is to make attacks against hashed passwords feasible. A salt is often employed with hashed passwords to make this attack more difficult, often infeasible.</a:t>
            </a:r>
          </a:p>
          <a:p>
            <a:pPr>
              <a:buFontTx/>
              <a:buChar char="-"/>
            </a:pPr>
            <a:endParaRPr lang="en-US" baseline="0" dirty="0" smtClean="0"/>
          </a:p>
          <a:p>
            <a:pPr>
              <a:buFontTx/>
              <a:buChar char="-"/>
            </a:pPr>
            <a:endParaRPr lang="en-US" baseline="0" dirty="0" smtClean="0"/>
          </a:p>
          <a:p>
            <a:pPr>
              <a:buFontTx/>
              <a:buChar char="-"/>
            </a:pPr>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Char char="-"/>
            </a:pPr>
            <a:r>
              <a:rPr lang="en-US" dirty="0" smtClean="0"/>
              <a:t> Memory</a:t>
            </a:r>
            <a:r>
              <a:rPr lang="en-US" baseline="0" dirty="0" smtClean="0"/>
              <a:t> card has no processing power</a:t>
            </a:r>
          </a:p>
          <a:p>
            <a:pPr>
              <a:buFontTx/>
              <a:buChar char="-"/>
            </a:pPr>
            <a:r>
              <a:rPr lang="en-US" baseline="0" dirty="0" smtClean="0"/>
              <a:t> pay pass is like smart card with processing power</a:t>
            </a:r>
          </a:p>
          <a:p>
            <a:pPr>
              <a:buFontTx/>
              <a:buChar char="-"/>
            </a:pPr>
            <a:r>
              <a:rPr lang="en-US" baseline="0" dirty="0" smtClean="0"/>
              <a:t> </a:t>
            </a:r>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-Biometric</a:t>
            </a:r>
            <a:r>
              <a:rPr lang="en-US" baseline="0" dirty="0" smtClean="0"/>
              <a:t> fall into Type 3 authentication category</a:t>
            </a:r>
          </a:p>
          <a:p>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9697" name="Rectangle 1"/>
          <p:cNvSpPr txBox="1">
            <a:spLocks noGrp="1" noRot="1" noChangeAspect="1" noChangeArrowheads="1"/>
          </p:cNvSpPr>
          <p:nvPr>
            <p:ph type="sldImg"/>
          </p:nvPr>
        </p:nvSpPr>
        <p:spPr bwMode="auto">
          <a:xfrm>
            <a:off x="-8524875" y="-5668963"/>
            <a:ext cx="17054513" cy="12790488"/>
          </a:xfrm>
          <a:prstGeom prst="rect">
            <a:avLst/>
          </a:prstGeom>
          <a:solidFill>
            <a:srgbClr val="FFFFFF"/>
          </a:solidFill>
          <a:ln>
            <a:solidFill>
              <a:srgbClr val="000000"/>
            </a:solidFill>
            <a:miter lim="800000"/>
            <a:headEnd/>
            <a:tailEnd/>
          </a:ln>
        </p:spPr>
      </p:sp>
      <p:sp>
        <p:nvSpPr>
          <p:cNvPr id="29698" name="Rectangle 2"/>
          <p:cNvSpPr txBox="1">
            <a:spLocks noGrp="1" noChangeArrowheads="1"/>
          </p:cNvSpPr>
          <p:nvPr>
            <p:ph type="body" idx="1"/>
          </p:nvPr>
        </p:nvSpPr>
        <p:spPr bwMode="auto">
          <a:xfrm>
            <a:off x="731838" y="4560888"/>
            <a:ext cx="5838825" cy="4319587"/>
          </a:xfrm>
          <a:prstGeom prst="rect">
            <a:avLst/>
          </a:prstGeom>
          <a:noFill/>
          <a:ln>
            <a:round/>
            <a:headEnd/>
            <a:tailEnd/>
          </a:ln>
        </p:spPr>
        <p:txBody>
          <a:bodyPr wrap="none" anchor="ctr"/>
          <a:lstStyle/>
          <a:p>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0721" name="Rectangle 1"/>
          <p:cNvSpPr txBox="1">
            <a:spLocks noGrp="1" noRot="1" noChangeAspect="1" noChangeArrowheads="1"/>
          </p:cNvSpPr>
          <p:nvPr>
            <p:ph type="sldImg"/>
          </p:nvPr>
        </p:nvSpPr>
        <p:spPr bwMode="auto">
          <a:xfrm>
            <a:off x="-8524875" y="-5668963"/>
            <a:ext cx="17054513" cy="12790488"/>
          </a:xfrm>
          <a:prstGeom prst="rect">
            <a:avLst/>
          </a:prstGeom>
          <a:solidFill>
            <a:srgbClr val="FFFFFF"/>
          </a:solidFill>
          <a:ln>
            <a:solidFill>
              <a:srgbClr val="000000"/>
            </a:solidFill>
            <a:miter lim="800000"/>
            <a:headEnd/>
            <a:tailEnd/>
          </a:ln>
        </p:spPr>
      </p:sp>
      <p:sp>
        <p:nvSpPr>
          <p:cNvPr id="30722" name="Rectangle 2"/>
          <p:cNvSpPr txBox="1">
            <a:spLocks noGrp="1" noChangeArrowheads="1"/>
          </p:cNvSpPr>
          <p:nvPr>
            <p:ph type="body" idx="1"/>
          </p:nvPr>
        </p:nvSpPr>
        <p:spPr bwMode="auto">
          <a:xfrm>
            <a:off x="731838" y="4560888"/>
            <a:ext cx="5838825" cy="4319587"/>
          </a:xfrm>
          <a:prstGeom prst="rect">
            <a:avLst/>
          </a:prstGeom>
          <a:noFill/>
          <a:ln>
            <a:round/>
            <a:headEnd/>
            <a:tailEnd/>
          </a:ln>
        </p:spPr>
        <p:txBody>
          <a:bodyPr wrap="none" anchor="ct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Char char="-"/>
            </a:pPr>
            <a:r>
              <a:rPr lang="en-US" dirty="0" smtClean="0"/>
              <a:t>First identify, authenticate,</a:t>
            </a:r>
            <a:r>
              <a:rPr lang="en-US" baseline="0" dirty="0" smtClean="0"/>
              <a:t> authorize and access control should follow</a:t>
            </a:r>
          </a:p>
          <a:p>
            <a:pPr>
              <a:buFontTx/>
              <a:buChar char="-"/>
            </a:pPr>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1745" name="Rectangle 1"/>
          <p:cNvSpPr txBox="1">
            <a:spLocks noGrp="1" noRot="1" noChangeAspect="1" noChangeArrowheads="1"/>
          </p:cNvSpPr>
          <p:nvPr>
            <p:ph type="sldImg"/>
          </p:nvPr>
        </p:nvSpPr>
        <p:spPr bwMode="auto">
          <a:xfrm>
            <a:off x="-8524875" y="-5668963"/>
            <a:ext cx="17054513" cy="12790488"/>
          </a:xfrm>
          <a:prstGeom prst="rect">
            <a:avLst/>
          </a:prstGeom>
          <a:solidFill>
            <a:srgbClr val="FFFFFF"/>
          </a:solidFill>
          <a:ln>
            <a:solidFill>
              <a:srgbClr val="000000"/>
            </a:solidFill>
            <a:miter lim="800000"/>
            <a:headEnd/>
            <a:tailEnd/>
          </a:ln>
        </p:spPr>
      </p:sp>
      <p:sp>
        <p:nvSpPr>
          <p:cNvPr id="31746" name="Rectangle 2"/>
          <p:cNvSpPr txBox="1">
            <a:spLocks noGrp="1" noChangeArrowheads="1"/>
          </p:cNvSpPr>
          <p:nvPr>
            <p:ph type="body" idx="1"/>
          </p:nvPr>
        </p:nvSpPr>
        <p:spPr bwMode="auto">
          <a:xfrm>
            <a:off x="731838" y="4560888"/>
            <a:ext cx="5838825" cy="4319587"/>
          </a:xfrm>
          <a:prstGeom prst="rect">
            <a:avLst/>
          </a:prstGeom>
          <a:noFill/>
          <a:ln>
            <a:round/>
            <a:headEnd/>
            <a:tailEnd/>
          </a:ln>
        </p:spPr>
        <p:txBody>
          <a:bodyPr wrap="none" anchor="ctr"/>
          <a:lstStyle/>
          <a:p>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t>
            </a:r>
            <a:r>
              <a:rPr lang="en-US" b="1" dirty="0" err="1" smtClean="0"/>
              <a:t>Captcha</a:t>
            </a:r>
            <a:r>
              <a:rPr lang="en-US" b="1" dirty="0" smtClean="0"/>
              <a:t> is </a:t>
            </a:r>
            <a:r>
              <a:rPr lang="en-US" dirty="0" smtClean="0"/>
              <a:t>a type of challenge-response test used in computing to ensure that the response </a:t>
            </a:r>
            <a:r>
              <a:rPr lang="en-US" b="1" dirty="0" smtClean="0"/>
              <a:t>is </a:t>
            </a:r>
            <a:r>
              <a:rPr lang="en-US" dirty="0" smtClean="0"/>
              <a:t>not generated by a computer. A common type of CAPTCHA requires that the user type letters or digits from a distorted image that appears on the screen.</a:t>
            </a:r>
          </a:p>
          <a:p>
            <a:r>
              <a:rPr lang="en-US" dirty="0" smtClean="0"/>
              <a:t>-The process usually involves one computer (a server) asking a user to complete a simple test which the computer is able to generate and grade. Because other computers are unable to solve the CAPTCHA, any user entering a correct solution is presumed to be human. Thus, it is sometimes described as a Reverse</a:t>
            </a:r>
            <a:r>
              <a:rPr lang="en-US" baseline="0" dirty="0" smtClean="0"/>
              <a:t> Turning test, </a:t>
            </a:r>
            <a:r>
              <a:rPr lang="en-US" dirty="0" smtClean="0"/>
              <a:t> because it is administered by a machine and targeted to a human, in contrast to the standard Turning test that is typically administered by a human and targeted to a machine</a:t>
            </a:r>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-FRR </a:t>
            </a:r>
            <a:r>
              <a:rPr lang="en-CA" sz="1200" dirty="0" smtClean="0"/>
              <a:t>error occurs when biometric device is too sensitive and valid subject is not authenticated</a:t>
            </a:r>
          </a:p>
          <a:p>
            <a:r>
              <a:rPr lang="en-CA" sz="1200" dirty="0" smtClean="0"/>
              <a:t>-FER error occurs when the biometric device is not sensitive enough and invalid subject is authenticated</a:t>
            </a:r>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t>
            </a:r>
            <a:r>
              <a:rPr lang="en-US" sz="1200" kern="1200" baseline="0" dirty="0" smtClean="0">
                <a:solidFill>
                  <a:srgbClr val="000000"/>
                </a:solidFill>
                <a:latin typeface="Times New Roman" pitchFamily="18" charset="0"/>
                <a:ea typeface="+mn-ea"/>
                <a:cs typeface="+mn-cs"/>
              </a:rPr>
              <a:t>This chart shows the relation between ideal biometrics and most popular biometric technologies: iris, retina, voice, face, fingerprint, hand, keystroke and</a:t>
            </a:r>
          </a:p>
          <a:p>
            <a:r>
              <a:rPr lang="en-US" sz="1200" kern="1200" baseline="0" dirty="0" smtClean="0">
                <a:solidFill>
                  <a:srgbClr val="000000"/>
                </a:solidFill>
                <a:latin typeface="Times New Roman" pitchFamily="18" charset="0"/>
                <a:ea typeface="+mn-ea"/>
                <a:cs typeface="+mn-cs"/>
              </a:rPr>
              <a:t>signature.</a:t>
            </a:r>
            <a:endParaRPr 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slide is added</a:t>
            </a:r>
            <a:r>
              <a:rPr lang="en-US" baseline="0" dirty="0" smtClean="0"/>
              <a:t> as extra notes</a:t>
            </a:r>
            <a:endParaRPr lang="en-U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Char char="-"/>
            </a:pPr>
            <a:r>
              <a:rPr lang="en-US" dirty="0" smtClean="0"/>
              <a:t>Kerberos,</a:t>
            </a:r>
            <a:r>
              <a:rPr lang="en-US" baseline="0" dirty="0" smtClean="0"/>
              <a:t> SESAME, </a:t>
            </a:r>
            <a:r>
              <a:rPr lang="en-US" baseline="0" dirty="0" err="1" smtClean="0"/>
              <a:t>KryptoKnight</a:t>
            </a:r>
            <a:r>
              <a:rPr lang="en-US" baseline="0" dirty="0" smtClean="0"/>
              <a:t>, </a:t>
            </a:r>
            <a:r>
              <a:rPr lang="en-US" baseline="0" dirty="0" err="1" smtClean="0"/>
              <a:t>NetSP</a:t>
            </a:r>
            <a:r>
              <a:rPr lang="en-US" baseline="0" dirty="0" smtClean="0"/>
              <a:t>,  Thin Clients, Directory services, and scripted access are examples of SSO.</a:t>
            </a:r>
          </a:p>
          <a:p>
            <a:pPr>
              <a:buFontTx/>
              <a:buChar char="-"/>
            </a:pPr>
            <a:endParaRPr lang="en-US"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Char char="-"/>
            </a:pPr>
            <a:r>
              <a:rPr lang="en-US" dirty="0" smtClean="0"/>
              <a:t> Kerberos</a:t>
            </a:r>
            <a:r>
              <a:rPr lang="en-US" baseline="0" dirty="0" smtClean="0"/>
              <a:t> is a trusted third party authentication protocol that can be used to provide a SSO solution and to provide protection for logon credential.</a:t>
            </a:r>
            <a:endParaRPr lang="en-US" dirty="0" smtClean="0"/>
          </a:p>
          <a:p>
            <a:pPr>
              <a:buFontTx/>
              <a:buChar char="-"/>
            </a:pPr>
            <a:r>
              <a:rPr lang="en-US" dirty="0" smtClean="0"/>
              <a:t> Kerberos</a:t>
            </a:r>
            <a:r>
              <a:rPr lang="en-US" baseline="0" dirty="0" smtClean="0"/>
              <a:t> authentication mechanism centers on a trusted server (or servers) that hosts the functions of the KDC, TGS and AS.</a:t>
            </a:r>
          </a:p>
          <a:p>
            <a:pPr>
              <a:buFontTx/>
              <a:buChar char="-"/>
            </a:pPr>
            <a:r>
              <a:rPr lang="en-US" baseline="0" dirty="0" smtClean="0"/>
              <a:t>Kerberos uses symmetric-key cryptography to authenticate clients to servers.</a:t>
            </a:r>
            <a:r>
              <a:rPr lang="en-US" baseline="0" dirty="0"/>
              <a:t> </a:t>
            </a:r>
            <a:r>
              <a:rPr lang="en-US" baseline="0" dirty="0" smtClean="0"/>
              <a:t>All clients and servers are registered with KDC, so it maintains the secret keys to all network members.</a:t>
            </a:r>
          </a:p>
          <a:p>
            <a:pPr>
              <a:buFontTx/>
              <a:buChar char="-"/>
            </a:pPr>
            <a:r>
              <a:rPr lang="en-US" baseline="0" dirty="0" smtClean="0"/>
              <a:t>Kerberos tickets have specific lifetimes and use parameters. Once a ticket expires, the client must request a renewal or a new ticket to continue communications with a server.</a:t>
            </a: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Char char="-"/>
            </a:pPr>
            <a:r>
              <a:rPr lang="en-US" dirty="0" smtClean="0"/>
              <a:t>Self added slide</a:t>
            </a:r>
          </a:p>
          <a:p>
            <a:pPr>
              <a:buFontTx/>
              <a:buChar char="-"/>
            </a:pPr>
            <a:r>
              <a:rPr lang="en-US" baseline="0" dirty="0" smtClean="0"/>
              <a:t> </a:t>
            </a:r>
            <a:endParaRPr lang="en-US" dirty="0" smtClean="0"/>
          </a:p>
          <a:p>
            <a:pPr>
              <a:buFontTx/>
              <a:buChar char="-"/>
            </a:pPr>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Char char="-"/>
            </a:pPr>
            <a:r>
              <a:rPr lang="en-US" dirty="0" smtClean="0"/>
              <a:t>Self added slide</a:t>
            </a:r>
          </a:p>
          <a:p>
            <a:pPr>
              <a:buFontTx/>
              <a:buChar char="-"/>
            </a:pPr>
            <a:endParaRPr lang="en-US"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Mandatory</a:t>
            </a:r>
            <a:r>
              <a:rPr lang="en-US" baseline="0" dirty="0" smtClean="0"/>
              <a:t> access is kind of Nondiscretionary access control</a:t>
            </a:r>
          </a:p>
          <a:p>
            <a:endParaRPr lang="en-US"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Char char="-"/>
            </a:pPr>
            <a:r>
              <a:rPr lang="en-US" dirty="0" smtClean="0"/>
              <a:t> RBAC : role</a:t>
            </a:r>
            <a:r>
              <a:rPr lang="en-US" baseline="0" dirty="0" smtClean="0"/>
              <a:t> base access control</a:t>
            </a:r>
          </a:p>
          <a:p>
            <a:pPr>
              <a:buFontTx/>
              <a:buChar char="-"/>
            </a:pPr>
            <a:r>
              <a:rPr lang="en-US" baseline="0" dirty="0" smtClean="0"/>
              <a:t> </a:t>
            </a:r>
          </a:p>
          <a:p>
            <a:pPr>
              <a:buFontTx/>
              <a:buChar char="-"/>
            </a:pPr>
            <a:endParaRPr lang="en-US" dirty="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 Penetrating</a:t>
            </a:r>
            <a:r>
              <a:rPr lang="en-US" baseline="0" dirty="0" smtClean="0"/>
              <a:t> and Vulnerability testing is important topic for CISSP exam.</a:t>
            </a:r>
          </a:p>
          <a:p>
            <a:r>
              <a:rPr lang="en-US" dirty="0" smtClean="0"/>
              <a:t>- </a:t>
            </a:r>
            <a:endParaRPr lang="en-US" dirty="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Differences b/w pen test and vulnerability</a:t>
            </a:r>
            <a:r>
              <a:rPr lang="en-US" baseline="0" dirty="0" smtClean="0"/>
              <a:t> test:</a:t>
            </a:r>
          </a:p>
          <a:p>
            <a:r>
              <a:rPr lang="en-US" baseline="0" dirty="0" smtClean="0"/>
              <a:t>- </a:t>
            </a:r>
            <a:endParaRPr lang="en-US" dirty="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Answer</a:t>
            </a:r>
            <a:r>
              <a:rPr lang="en-US" baseline="0" dirty="0" smtClean="0"/>
              <a:t> Q1: Efficiency (resources where most needed) and Cost effective (no flat classification scheme)</a:t>
            </a:r>
          </a:p>
          <a:p>
            <a:endParaRPr lang="en-US" baseline="0" dirty="0" smtClean="0"/>
          </a:p>
          <a:p>
            <a:r>
              <a:rPr lang="en-US" baseline="0" dirty="0" smtClean="0"/>
              <a:t>Answer Q2: Databases, Logs, Financial Records, emails, offsite Storage, storage devices, paper, fax machine, voice recording, voice mail, CCTV etc</a:t>
            </a:r>
          </a:p>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0" y="0"/>
            <a:ext cx="9180513" cy="6858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500034" y="214291"/>
            <a:ext cx="7848600" cy="107157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447800"/>
            <a:ext cx="39624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572000" y="1447800"/>
            <a:ext cx="39624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786188"/>
            <a:ext cx="39624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572000" y="3786188"/>
            <a:ext cx="39624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Footer Placeholder 6"/>
          <p:cNvSpPr>
            <a:spLocks noGrp="1"/>
          </p:cNvSpPr>
          <p:nvPr>
            <p:ph type="ftr" sz="quarter" idx="10"/>
          </p:nvPr>
        </p:nvSpPr>
        <p:spPr>
          <a:xfrm>
            <a:off x="1042988" y="6237288"/>
            <a:ext cx="6049962" cy="423862"/>
          </a:xfrm>
        </p:spPr>
        <p:txBody>
          <a:bodyPr/>
          <a:lstStyle>
            <a:lvl1pPr>
              <a:defRPr/>
            </a:lvl1pPr>
          </a:lstStyle>
          <a:p>
            <a:r>
              <a:rPr lang="en-US" smtClean="0"/>
              <a:t>L02 Access Controls</a:t>
            </a:r>
            <a:endParaRPr lang="en-US"/>
          </a:p>
        </p:txBody>
      </p:sp>
      <p:sp>
        <p:nvSpPr>
          <p:cNvPr id="8" name="Slide Number Placeholder 7"/>
          <p:cNvSpPr>
            <a:spLocks noGrp="1"/>
          </p:cNvSpPr>
          <p:nvPr>
            <p:ph type="sldNum" sz="quarter" idx="11"/>
          </p:nvPr>
        </p:nvSpPr>
        <p:spPr>
          <a:xfrm>
            <a:off x="8643966" y="6143644"/>
            <a:ext cx="457200" cy="476250"/>
          </a:xfrm>
        </p:spPr>
        <p:txBody>
          <a:bodyPr/>
          <a:lstStyle>
            <a:lvl1pPr>
              <a:defRPr/>
            </a:lvl1pPr>
          </a:lstStyle>
          <a:p>
            <a:fld id="{7BCB4694-CEF0-4432-8FA4-9D41B02C93D7}"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68313" y="0"/>
            <a:ext cx="8712200" cy="1268413"/>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447800"/>
            <a:ext cx="39624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2000" y="1447800"/>
            <a:ext cx="39624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0"/>
          </p:nvPr>
        </p:nvSpPr>
        <p:spPr>
          <a:xfrm>
            <a:off x="1042988" y="6237288"/>
            <a:ext cx="6049962" cy="423862"/>
          </a:xfrm>
        </p:spPr>
        <p:txBody>
          <a:bodyPr/>
          <a:lstStyle>
            <a:lvl1pPr>
              <a:defRPr/>
            </a:lvl1pPr>
          </a:lstStyle>
          <a:p>
            <a:r>
              <a:rPr lang="en-CA" smtClean="0"/>
              <a:t>L02 Access Controls</a:t>
            </a:r>
            <a:endParaRPr lang="en-US"/>
          </a:p>
        </p:txBody>
      </p:sp>
      <p:sp>
        <p:nvSpPr>
          <p:cNvPr id="6" name="Slide Number Placeholder 5"/>
          <p:cNvSpPr>
            <a:spLocks noGrp="1"/>
          </p:cNvSpPr>
          <p:nvPr>
            <p:ph type="sldNum" sz="quarter" idx="11"/>
          </p:nvPr>
        </p:nvSpPr>
        <p:spPr>
          <a:xfrm>
            <a:off x="7308850" y="6237288"/>
            <a:ext cx="457200" cy="476250"/>
          </a:xfrm>
        </p:spPr>
        <p:txBody>
          <a:bodyPr/>
          <a:lstStyle>
            <a:lvl1pPr>
              <a:defRPr/>
            </a:lvl1pPr>
          </a:lstStyle>
          <a:p>
            <a:fld id="{B7576E6B-1AEE-439C-85DA-B96B9AACDF84}"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lvl1pPr>
              <a:defRPr/>
            </a:lvl1pPr>
          </a:lstStyle>
          <a:p>
            <a:fld id="{167D8668-7F05-4E3A-BAFD-B3DE53958ACB}" type="datetime1">
              <a:rPr lang="en-US" smtClean="0"/>
              <a:pPr/>
              <a:t>1/27/2010</a:t>
            </a:fld>
            <a:endParaRPr lang="en-US" dirty="0"/>
          </a:p>
        </p:txBody>
      </p:sp>
      <p:sp>
        <p:nvSpPr>
          <p:cNvPr id="6" name="Slide Number Placeholder 5"/>
          <p:cNvSpPr>
            <a:spLocks noGrp="1"/>
          </p:cNvSpPr>
          <p:nvPr>
            <p:ph type="sldNum" sz="quarter" idx="12"/>
          </p:nvPr>
        </p:nvSpPr>
        <p:spPr/>
        <p:txBody>
          <a:bodyPr/>
          <a:lstStyle>
            <a:lvl1pPr>
              <a:defRPr/>
            </a:lvl1pPr>
          </a:lstStyle>
          <a:p>
            <a:fld id="{107B1B84-1149-468F-8E3D-074FDC78B83C}" type="slidenum">
              <a:rPr lang="en-US"/>
              <a:pPr/>
              <a:t>‹#›</a:t>
            </a:fld>
            <a:endParaRPr lang="en-US" dirty="0"/>
          </a:p>
        </p:txBody>
      </p:sp>
      <p:sp>
        <p:nvSpPr>
          <p:cNvPr id="8" name="Footer Placeholder 7"/>
          <p:cNvSpPr>
            <a:spLocks noGrp="1"/>
          </p:cNvSpPr>
          <p:nvPr>
            <p:ph type="ftr" sz="quarter" idx="13"/>
          </p:nvPr>
        </p:nvSpPr>
        <p:spPr/>
        <p:txBody>
          <a:bodyPr/>
          <a:lstStyle/>
          <a:p>
            <a:r>
              <a:rPr lang="en-US" smtClean="0"/>
              <a:t>L02 Access Controls</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40005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38700" y="1981200"/>
            <a:ext cx="40005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fld id="{0C771F6B-6B48-43B4-BBCD-0F64FC1F156A}" type="datetime1">
              <a:rPr lang="en-US" smtClean="0"/>
              <a:pPr/>
              <a:t>1/27/2010</a:t>
            </a:fld>
            <a:endParaRPr lang="en-US"/>
          </a:p>
        </p:txBody>
      </p:sp>
      <p:sp>
        <p:nvSpPr>
          <p:cNvPr id="6" name="Footer Placeholder 5"/>
          <p:cNvSpPr>
            <a:spLocks noGrp="1"/>
          </p:cNvSpPr>
          <p:nvPr>
            <p:ph type="ftr" sz="quarter" idx="11"/>
          </p:nvPr>
        </p:nvSpPr>
        <p:spPr/>
        <p:txBody>
          <a:bodyPr/>
          <a:lstStyle>
            <a:lvl1pPr>
              <a:defRPr sz="1100"/>
            </a:lvl1pPr>
          </a:lstStyle>
          <a:p>
            <a:r>
              <a:rPr lang="en-US" smtClean="0"/>
              <a:t>L02 Access Controls</a:t>
            </a:r>
            <a:endParaRPr lang="en-US" dirty="0"/>
          </a:p>
        </p:txBody>
      </p:sp>
      <p:sp>
        <p:nvSpPr>
          <p:cNvPr id="7" name="Slide Number Placeholder 6"/>
          <p:cNvSpPr>
            <a:spLocks noGrp="1"/>
          </p:cNvSpPr>
          <p:nvPr>
            <p:ph type="sldNum" sz="quarter" idx="12"/>
          </p:nvPr>
        </p:nvSpPr>
        <p:spPr/>
        <p:txBody>
          <a:bodyPr/>
          <a:lstStyle>
            <a:lvl1pPr>
              <a:defRPr/>
            </a:lvl1pPr>
          </a:lstStyle>
          <a:p>
            <a:fld id="{F3BB694F-286E-4A65-92D2-B13F06A71EF5}"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fld id="{73091087-F09A-4A63-82A6-10DF5B33048A}" type="datetime1">
              <a:rPr lang="en-US" smtClean="0"/>
              <a:pPr/>
              <a:t>1/27/2010</a:t>
            </a:fld>
            <a:endParaRPr lang="en-US"/>
          </a:p>
        </p:txBody>
      </p:sp>
      <p:sp>
        <p:nvSpPr>
          <p:cNvPr id="8" name="Footer Placeholder 7"/>
          <p:cNvSpPr>
            <a:spLocks noGrp="1"/>
          </p:cNvSpPr>
          <p:nvPr>
            <p:ph type="ftr" sz="quarter" idx="11"/>
          </p:nvPr>
        </p:nvSpPr>
        <p:spPr/>
        <p:txBody>
          <a:bodyPr/>
          <a:lstStyle>
            <a:lvl1pPr>
              <a:defRPr sz="1100"/>
            </a:lvl1pPr>
          </a:lstStyle>
          <a:p>
            <a:r>
              <a:rPr lang="en-US" smtClean="0"/>
              <a:t>L02 Access Controls</a:t>
            </a:r>
            <a:endParaRPr lang="en-US" dirty="0"/>
          </a:p>
        </p:txBody>
      </p:sp>
      <p:sp>
        <p:nvSpPr>
          <p:cNvPr id="9" name="Slide Number Placeholder 8"/>
          <p:cNvSpPr>
            <a:spLocks noGrp="1"/>
          </p:cNvSpPr>
          <p:nvPr>
            <p:ph type="sldNum" sz="quarter" idx="12"/>
          </p:nvPr>
        </p:nvSpPr>
        <p:spPr/>
        <p:txBody>
          <a:bodyPr/>
          <a:lstStyle>
            <a:lvl1pPr>
              <a:defRPr/>
            </a:lvl1pPr>
          </a:lstStyle>
          <a:p>
            <a:fld id="{ECAC5EBC-B10D-4583-A969-0D1DC2F7F928}"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fld id="{C75A5C30-D57E-47FC-8849-FC8F12E39975}" type="datetime1">
              <a:rPr lang="en-US" smtClean="0"/>
              <a:pPr/>
              <a:t>1/27/2010</a:t>
            </a:fld>
            <a:endParaRPr lang="en-US"/>
          </a:p>
        </p:txBody>
      </p:sp>
      <p:sp>
        <p:nvSpPr>
          <p:cNvPr id="4" name="Footer Placeholder 3"/>
          <p:cNvSpPr>
            <a:spLocks noGrp="1"/>
          </p:cNvSpPr>
          <p:nvPr>
            <p:ph type="ftr" sz="quarter" idx="11"/>
          </p:nvPr>
        </p:nvSpPr>
        <p:spPr/>
        <p:txBody>
          <a:bodyPr/>
          <a:lstStyle>
            <a:lvl1pPr>
              <a:defRPr/>
            </a:lvl1pPr>
          </a:lstStyle>
          <a:p>
            <a:r>
              <a:rPr lang="en-US" smtClean="0"/>
              <a:t>L02 Access Controls</a:t>
            </a:r>
            <a:endParaRPr lang="en-US" dirty="0"/>
          </a:p>
        </p:txBody>
      </p:sp>
      <p:sp>
        <p:nvSpPr>
          <p:cNvPr id="5" name="Slide Number Placeholder 4"/>
          <p:cNvSpPr>
            <a:spLocks noGrp="1"/>
          </p:cNvSpPr>
          <p:nvPr>
            <p:ph type="sldNum" sz="quarter" idx="12"/>
          </p:nvPr>
        </p:nvSpPr>
        <p:spPr/>
        <p:txBody>
          <a:bodyPr/>
          <a:lstStyle>
            <a:lvl1pPr>
              <a:defRPr/>
            </a:lvl1pPr>
          </a:lstStyle>
          <a:p>
            <a:fld id="{8F1443A2-202C-40DA-938E-C7B2F59395D6}"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64DC43A9-E3AF-40AF-B517-0ABE08D87642}" type="datetime1">
              <a:rPr lang="en-US" smtClean="0"/>
              <a:pPr/>
              <a:t>1/27/2010</a:t>
            </a:fld>
            <a:endParaRPr lang="en-US"/>
          </a:p>
        </p:txBody>
      </p:sp>
      <p:sp>
        <p:nvSpPr>
          <p:cNvPr id="3" name="Footer Placeholder 2"/>
          <p:cNvSpPr>
            <a:spLocks noGrp="1"/>
          </p:cNvSpPr>
          <p:nvPr>
            <p:ph type="ftr" sz="quarter" idx="11"/>
          </p:nvPr>
        </p:nvSpPr>
        <p:spPr/>
        <p:txBody>
          <a:bodyPr/>
          <a:lstStyle>
            <a:lvl1pPr>
              <a:defRPr/>
            </a:lvl1pPr>
          </a:lstStyle>
          <a:p>
            <a:r>
              <a:rPr lang="en-US" smtClean="0"/>
              <a:t>L02 Access Controls</a:t>
            </a:r>
            <a:endParaRPr lang="en-US"/>
          </a:p>
        </p:txBody>
      </p:sp>
      <p:sp>
        <p:nvSpPr>
          <p:cNvPr id="4" name="Slide Number Placeholder 3"/>
          <p:cNvSpPr>
            <a:spLocks noGrp="1"/>
          </p:cNvSpPr>
          <p:nvPr>
            <p:ph type="sldNum" sz="quarter" idx="12"/>
          </p:nvPr>
        </p:nvSpPr>
        <p:spPr/>
        <p:txBody>
          <a:bodyPr/>
          <a:lstStyle>
            <a:lvl1pPr>
              <a:defRPr/>
            </a:lvl1pPr>
          </a:lstStyle>
          <a:p>
            <a:fld id="{3936B8DE-68D0-44E3-AD9A-4ED90CA9C133}"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F389806E-3D61-439E-8D4D-0893647085BB}" type="datetime1">
              <a:rPr lang="en-US" smtClean="0"/>
              <a:pPr/>
              <a:t>1/27/2010</a:t>
            </a:fld>
            <a:endParaRPr lang="en-US"/>
          </a:p>
        </p:txBody>
      </p:sp>
      <p:sp>
        <p:nvSpPr>
          <p:cNvPr id="6" name="Footer Placeholder 5"/>
          <p:cNvSpPr>
            <a:spLocks noGrp="1"/>
          </p:cNvSpPr>
          <p:nvPr>
            <p:ph type="ftr" sz="quarter" idx="11"/>
          </p:nvPr>
        </p:nvSpPr>
        <p:spPr/>
        <p:txBody>
          <a:bodyPr/>
          <a:lstStyle>
            <a:lvl1pPr>
              <a:defRPr/>
            </a:lvl1pPr>
          </a:lstStyle>
          <a:p>
            <a:r>
              <a:rPr lang="en-US" smtClean="0"/>
              <a:t>L02 Access Controls</a:t>
            </a:r>
            <a:endParaRPr lang="en-US"/>
          </a:p>
        </p:txBody>
      </p:sp>
      <p:sp>
        <p:nvSpPr>
          <p:cNvPr id="7" name="Slide Number Placeholder 6"/>
          <p:cNvSpPr>
            <a:spLocks noGrp="1"/>
          </p:cNvSpPr>
          <p:nvPr>
            <p:ph type="sldNum" sz="quarter" idx="12"/>
          </p:nvPr>
        </p:nvSpPr>
        <p:spPr/>
        <p:txBody>
          <a:bodyPr/>
          <a:lstStyle>
            <a:lvl1pPr>
              <a:defRPr/>
            </a:lvl1pPr>
          </a:lstStyle>
          <a:p>
            <a:fld id="{5CF84BF3-DD52-4E48-B825-25FC64E6B5BB}"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C462597B-4888-4616-89F9-B70043A0EB12}" type="datetime1">
              <a:rPr lang="en-US" smtClean="0"/>
              <a:pPr/>
              <a:t>1/27/2010</a:t>
            </a:fld>
            <a:endParaRPr lang="en-US"/>
          </a:p>
        </p:txBody>
      </p:sp>
      <p:sp>
        <p:nvSpPr>
          <p:cNvPr id="6" name="Footer Placeholder 5"/>
          <p:cNvSpPr>
            <a:spLocks noGrp="1"/>
          </p:cNvSpPr>
          <p:nvPr>
            <p:ph type="ftr" sz="quarter" idx="11"/>
          </p:nvPr>
        </p:nvSpPr>
        <p:spPr/>
        <p:txBody>
          <a:bodyPr/>
          <a:lstStyle>
            <a:lvl1pPr>
              <a:defRPr sz="1100"/>
            </a:lvl1pPr>
          </a:lstStyle>
          <a:p>
            <a:r>
              <a:rPr lang="en-US" smtClean="0"/>
              <a:t>L02 Access Controls</a:t>
            </a:r>
            <a:endParaRPr lang="en-US" dirty="0"/>
          </a:p>
        </p:txBody>
      </p:sp>
      <p:sp>
        <p:nvSpPr>
          <p:cNvPr id="7" name="Slide Number Placeholder 6"/>
          <p:cNvSpPr>
            <a:spLocks noGrp="1"/>
          </p:cNvSpPr>
          <p:nvPr>
            <p:ph type="sldNum" sz="quarter" idx="12"/>
          </p:nvPr>
        </p:nvSpPr>
        <p:spPr/>
        <p:txBody>
          <a:bodyPr/>
          <a:lstStyle>
            <a:lvl1pPr>
              <a:defRPr/>
            </a:lvl1pPr>
          </a:lstStyle>
          <a:p>
            <a:fld id="{2CC0A10F-6734-4F89-B7E7-A32D29EDC662}"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32" name="Picture 8" descr="background2"/>
          <p:cNvPicPr>
            <a:picLocks noChangeAspect="1" noChangeArrowheads="1"/>
          </p:cNvPicPr>
          <p:nvPr userDrawn="1"/>
        </p:nvPicPr>
        <p:blipFill>
          <a:blip r:embed="rId14" cstate="print"/>
          <a:srcRect/>
          <a:stretch>
            <a:fillRect/>
          </a:stretch>
        </p:blipFill>
        <p:spPr bwMode="auto">
          <a:xfrm>
            <a:off x="0" y="0"/>
            <a:ext cx="9145588" cy="6859588"/>
          </a:xfrm>
          <a:prstGeom prst="rect">
            <a:avLst/>
          </a:prstGeom>
          <a:noFill/>
        </p:spPr>
      </p:pic>
      <p:sp>
        <p:nvSpPr>
          <p:cNvPr id="1026" name="Rectangle 2"/>
          <p:cNvSpPr>
            <a:spLocks noGrp="1" noChangeArrowheads="1"/>
          </p:cNvSpPr>
          <p:nvPr>
            <p:ph type="title"/>
          </p:nvPr>
        </p:nvSpPr>
        <p:spPr bwMode="auto">
          <a:xfrm>
            <a:off x="685800" y="609600"/>
            <a:ext cx="8153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normAutofit/>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8153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400800"/>
            <a:ext cx="1905000" cy="381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400">
                <a:solidFill>
                  <a:schemeClr val="accent2"/>
                </a:solidFill>
              </a:defRPr>
            </a:lvl1pPr>
          </a:lstStyle>
          <a:p>
            <a:fld id="{706AAB33-1641-46E6-A782-EBC7903C4524}" type="datetime1">
              <a:rPr lang="en-US" smtClean="0"/>
              <a:pPr/>
              <a:t>1/27/2010</a:t>
            </a:fld>
            <a:endParaRPr lang="en-US"/>
          </a:p>
        </p:txBody>
      </p:sp>
      <p:sp>
        <p:nvSpPr>
          <p:cNvPr id="1029" name="Rectangle 5"/>
          <p:cNvSpPr>
            <a:spLocks noGrp="1" noChangeArrowheads="1"/>
          </p:cNvSpPr>
          <p:nvPr>
            <p:ph type="ftr" sz="quarter" idx="3"/>
          </p:nvPr>
        </p:nvSpPr>
        <p:spPr bwMode="auto">
          <a:xfrm>
            <a:off x="2743200" y="6400800"/>
            <a:ext cx="4114800" cy="381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400">
                <a:solidFill>
                  <a:schemeClr val="accent2"/>
                </a:solidFill>
              </a:defRPr>
            </a:lvl1pPr>
          </a:lstStyle>
          <a:p>
            <a:r>
              <a:rPr lang="en-US" dirty="0" smtClean="0"/>
              <a:t>L02 Access Controls</a:t>
            </a:r>
            <a:endParaRPr lang="en-US" dirty="0"/>
          </a:p>
        </p:txBody>
      </p:sp>
      <p:sp>
        <p:nvSpPr>
          <p:cNvPr id="1030" name="Rectangle 6"/>
          <p:cNvSpPr>
            <a:spLocks noGrp="1" noChangeArrowheads="1"/>
          </p:cNvSpPr>
          <p:nvPr>
            <p:ph type="sldNum" sz="quarter" idx="4"/>
          </p:nvPr>
        </p:nvSpPr>
        <p:spPr bwMode="auto">
          <a:xfrm>
            <a:off x="8534400" y="6400800"/>
            <a:ext cx="457200" cy="381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solidFill>
                  <a:schemeClr val="accent2"/>
                </a:solidFill>
              </a:defRPr>
            </a:lvl1pPr>
          </a:lstStyle>
          <a:p>
            <a:fld id="{1E652683-1DA0-4231-9FA8-9F4A36E614D8}"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83" r:id="rId10"/>
    <p:sldLayoutId id="2147483684" r:id="rId11"/>
    <p:sldLayoutId id="2147483685" r:id="rId12"/>
  </p:sldLayoutIdLst>
  <p:hf hdr="0" dt="0"/>
  <p:txStyles>
    <p:titleStyle>
      <a:lvl1pPr algn="ctr" rtl="0" fontAlgn="base">
        <a:spcBef>
          <a:spcPct val="0"/>
        </a:spcBef>
        <a:spcAft>
          <a:spcPct val="0"/>
        </a:spcAft>
        <a:defRPr sz="4400">
          <a:solidFill>
            <a:schemeClr val="accent2"/>
          </a:solidFill>
          <a:latin typeface="+mj-lt"/>
          <a:ea typeface="+mj-ea"/>
          <a:cs typeface="+mj-cs"/>
        </a:defRPr>
      </a:lvl1pPr>
      <a:lvl2pPr algn="ctr" rtl="0" fontAlgn="base">
        <a:spcBef>
          <a:spcPct val="0"/>
        </a:spcBef>
        <a:spcAft>
          <a:spcPct val="0"/>
        </a:spcAft>
        <a:defRPr sz="4400">
          <a:solidFill>
            <a:schemeClr val="accent2"/>
          </a:solidFill>
          <a:latin typeface="Arial" charset="0"/>
          <a:ea typeface="ＭＳ Ｐゴシック" pitchFamily="-16" charset="-128"/>
        </a:defRPr>
      </a:lvl2pPr>
      <a:lvl3pPr algn="ctr" rtl="0" fontAlgn="base">
        <a:spcBef>
          <a:spcPct val="0"/>
        </a:spcBef>
        <a:spcAft>
          <a:spcPct val="0"/>
        </a:spcAft>
        <a:defRPr sz="4400">
          <a:solidFill>
            <a:schemeClr val="accent2"/>
          </a:solidFill>
          <a:latin typeface="Arial" charset="0"/>
          <a:ea typeface="ＭＳ Ｐゴシック" pitchFamily="-16" charset="-128"/>
        </a:defRPr>
      </a:lvl3pPr>
      <a:lvl4pPr algn="ctr" rtl="0" fontAlgn="base">
        <a:spcBef>
          <a:spcPct val="0"/>
        </a:spcBef>
        <a:spcAft>
          <a:spcPct val="0"/>
        </a:spcAft>
        <a:defRPr sz="4400">
          <a:solidFill>
            <a:schemeClr val="accent2"/>
          </a:solidFill>
          <a:latin typeface="Arial" charset="0"/>
          <a:ea typeface="ＭＳ Ｐゴシック" pitchFamily="-16" charset="-128"/>
        </a:defRPr>
      </a:lvl4pPr>
      <a:lvl5pPr algn="ctr" rtl="0" fontAlgn="base">
        <a:spcBef>
          <a:spcPct val="0"/>
        </a:spcBef>
        <a:spcAft>
          <a:spcPct val="0"/>
        </a:spcAft>
        <a:defRPr sz="4400">
          <a:solidFill>
            <a:schemeClr val="accent2"/>
          </a:solidFill>
          <a:latin typeface="Arial" charset="0"/>
          <a:ea typeface="ＭＳ Ｐゴシック" pitchFamily="-16" charset="-128"/>
        </a:defRPr>
      </a:lvl5pPr>
      <a:lvl6pPr marL="457200" algn="ctr" rtl="0" fontAlgn="base">
        <a:spcBef>
          <a:spcPct val="0"/>
        </a:spcBef>
        <a:spcAft>
          <a:spcPct val="0"/>
        </a:spcAft>
        <a:defRPr sz="4400">
          <a:solidFill>
            <a:schemeClr val="accent2"/>
          </a:solidFill>
          <a:latin typeface="Arial" charset="0"/>
          <a:ea typeface="ＭＳ Ｐゴシック" pitchFamily="-16" charset="-128"/>
        </a:defRPr>
      </a:lvl6pPr>
      <a:lvl7pPr marL="914400" algn="ctr" rtl="0" fontAlgn="base">
        <a:spcBef>
          <a:spcPct val="0"/>
        </a:spcBef>
        <a:spcAft>
          <a:spcPct val="0"/>
        </a:spcAft>
        <a:defRPr sz="4400">
          <a:solidFill>
            <a:schemeClr val="accent2"/>
          </a:solidFill>
          <a:latin typeface="Arial" charset="0"/>
          <a:ea typeface="ＭＳ Ｐゴシック" pitchFamily="-16" charset="-128"/>
        </a:defRPr>
      </a:lvl7pPr>
      <a:lvl8pPr marL="1371600" algn="ctr" rtl="0" fontAlgn="base">
        <a:spcBef>
          <a:spcPct val="0"/>
        </a:spcBef>
        <a:spcAft>
          <a:spcPct val="0"/>
        </a:spcAft>
        <a:defRPr sz="4400">
          <a:solidFill>
            <a:schemeClr val="accent2"/>
          </a:solidFill>
          <a:latin typeface="Arial" charset="0"/>
          <a:ea typeface="ＭＳ Ｐゴシック" pitchFamily="-16" charset="-128"/>
        </a:defRPr>
      </a:lvl8pPr>
      <a:lvl9pPr marL="1828800" algn="ctr" rtl="0" fontAlgn="base">
        <a:spcBef>
          <a:spcPct val="0"/>
        </a:spcBef>
        <a:spcAft>
          <a:spcPct val="0"/>
        </a:spcAft>
        <a:defRPr sz="4400">
          <a:solidFill>
            <a:schemeClr val="accent2"/>
          </a:solidFill>
          <a:latin typeface="Arial" charset="0"/>
          <a:ea typeface="ＭＳ Ｐゴシック" pitchFamily="-16" charset="-128"/>
        </a:defRPr>
      </a:lvl9pPr>
    </p:titleStyle>
    <p:bodyStyle>
      <a:lvl1pPr marL="342900" indent="-342900" algn="l" rtl="0" fontAlgn="base">
        <a:spcBef>
          <a:spcPct val="20000"/>
        </a:spcBef>
        <a:spcAft>
          <a:spcPct val="0"/>
        </a:spcAft>
        <a:buChar char="•"/>
        <a:defRPr sz="3200">
          <a:solidFill>
            <a:schemeClr val="accent2"/>
          </a:solidFill>
          <a:latin typeface="+mn-lt"/>
          <a:ea typeface="+mn-ea"/>
          <a:cs typeface="+mn-cs"/>
        </a:defRPr>
      </a:lvl1pPr>
      <a:lvl2pPr marL="742950" indent="-285750" algn="l" rtl="0" fontAlgn="base">
        <a:spcBef>
          <a:spcPct val="20000"/>
        </a:spcBef>
        <a:spcAft>
          <a:spcPct val="0"/>
        </a:spcAft>
        <a:buChar char="–"/>
        <a:defRPr sz="2800">
          <a:solidFill>
            <a:schemeClr val="accent2"/>
          </a:solidFill>
          <a:latin typeface="+mn-lt"/>
          <a:ea typeface="+mn-ea"/>
        </a:defRPr>
      </a:lvl2pPr>
      <a:lvl3pPr marL="1143000" indent="-228600" algn="l" rtl="0" fontAlgn="base">
        <a:spcBef>
          <a:spcPct val="20000"/>
        </a:spcBef>
        <a:spcAft>
          <a:spcPct val="0"/>
        </a:spcAft>
        <a:buChar char="•"/>
        <a:defRPr sz="2400">
          <a:solidFill>
            <a:schemeClr val="accent2"/>
          </a:solidFill>
          <a:latin typeface="+mn-lt"/>
          <a:ea typeface="+mn-ea"/>
        </a:defRPr>
      </a:lvl3pPr>
      <a:lvl4pPr marL="1600200" indent="-228600" algn="l" rtl="0" fontAlgn="base">
        <a:spcBef>
          <a:spcPct val="20000"/>
        </a:spcBef>
        <a:spcAft>
          <a:spcPct val="0"/>
        </a:spcAft>
        <a:buChar char="–"/>
        <a:defRPr sz="2000">
          <a:solidFill>
            <a:schemeClr val="accent2"/>
          </a:solidFill>
          <a:latin typeface="+mn-lt"/>
          <a:ea typeface="+mn-ea"/>
        </a:defRPr>
      </a:lvl4pPr>
      <a:lvl5pPr marL="2057400" indent="-228600" algn="l" rtl="0" fontAlgn="base">
        <a:spcBef>
          <a:spcPct val="20000"/>
        </a:spcBef>
        <a:spcAft>
          <a:spcPct val="0"/>
        </a:spcAft>
        <a:buChar char="»"/>
        <a:defRPr sz="2000">
          <a:solidFill>
            <a:schemeClr val="accent2"/>
          </a:solidFill>
          <a:latin typeface="+mn-lt"/>
          <a:ea typeface="+mn-ea"/>
        </a:defRPr>
      </a:lvl5pPr>
      <a:lvl6pPr marL="2514600" indent="-228600" algn="l" rtl="0" fontAlgn="base">
        <a:spcBef>
          <a:spcPct val="20000"/>
        </a:spcBef>
        <a:spcAft>
          <a:spcPct val="0"/>
        </a:spcAft>
        <a:buChar char="»"/>
        <a:defRPr sz="2000">
          <a:solidFill>
            <a:schemeClr val="accent2"/>
          </a:solidFill>
          <a:latin typeface="+mn-lt"/>
          <a:ea typeface="+mn-ea"/>
        </a:defRPr>
      </a:lvl6pPr>
      <a:lvl7pPr marL="2971800" indent="-228600" algn="l" rtl="0" fontAlgn="base">
        <a:spcBef>
          <a:spcPct val="20000"/>
        </a:spcBef>
        <a:spcAft>
          <a:spcPct val="0"/>
        </a:spcAft>
        <a:buChar char="»"/>
        <a:defRPr sz="2000">
          <a:solidFill>
            <a:schemeClr val="accent2"/>
          </a:solidFill>
          <a:latin typeface="+mn-lt"/>
          <a:ea typeface="+mn-ea"/>
        </a:defRPr>
      </a:lvl7pPr>
      <a:lvl8pPr marL="3429000" indent="-228600" algn="l" rtl="0" fontAlgn="base">
        <a:spcBef>
          <a:spcPct val="20000"/>
        </a:spcBef>
        <a:spcAft>
          <a:spcPct val="0"/>
        </a:spcAft>
        <a:buChar char="»"/>
        <a:defRPr sz="2000">
          <a:solidFill>
            <a:schemeClr val="accent2"/>
          </a:solidFill>
          <a:latin typeface="+mn-lt"/>
          <a:ea typeface="+mn-ea"/>
        </a:defRPr>
      </a:lvl8pPr>
      <a:lvl9pPr marL="3886200" indent="-228600" algn="l" rtl="0" fontAlgn="base">
        <a:spcBef>
          <a:spcPct val="20000"/>
        </a:spcBef>
        <a:spcAft>
          <a:spcPct val="0"/>
        </a:spcAft>
        <a:buChar char="»"/>
        <a:defRPr sz="2000">
          <a:solidFill>
            <a:schemeClr val="accent2"/>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8.xml"/><Relationship Id="rId1" Type="http://schemas.openxmlformats.org/officeDocument/2006/relationships/slideLayout" Target="../slideLayouts/slideLayout4.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2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9.xml"/><Relationship Id="rId1" Type="http://schemas.openxmlformats.org/officeDocument/2006/relationships/slideLayout" Target="../slideLayouts/slideLayout4.xml"/><Relationship Id="rId5" Type="http://schemas.openxmlformats.org/officeDocument/2006/relationships/image" Target="../media/image12.png"/><Relationship Id="rId4" Type="http://schemas.openxmlformats.org/officeDocument/2006/relationships/image" Target="../media/image11.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5.xml"/><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8.xml"/><Relationship Id="rId1" Type="http://schemas.openxmlformats.org/officeDocument/2006/relationships/slideLayout" Target="../slideLayouts/slideLayout4.xml"/><Relationship Id="rId4" Type="http://schemas.openxmlformats.org/officeDocument/2006/relationships/hyperlink" Target="http://web.mit.edu/Kerberos/" TargetMode="Externa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1.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9.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www.cse-cst.gc.ca/its-sti/training-formation/tutorial-tutoriel/section1/m2/s1_2_9-eng.html" TargetMode="External"/><Relationship Id="rId2" Type="http://schemas.openxmlformats.org/officeDocument/2006/relationships/notesSlide" Target="../notesSlides/notesSlide9.xml"/><Relationship Id="rId1" Type="http://schemas.openxmlformats.org/officeDocument/2006/relationships/slideLayout" Target="../slideLayouts/slideLayout4.xml"/><Relationship Id="rId6" Type="http://schemas.openxmlformats.org/officeDocument/2006/relationships/image" Target="../media/image3.wmf"/><Relationship Id="rId5" Type="http://schemas.openxmlformats.org/officeDocument/2006/relationships/image" Target="../media/image2.png"/><Relationship Id="rId4" Type="http://schemas.openxmlformats.org/officeDocument/2006/relationships/hyperlink" Target="http://www.cse-cst.gc.ca/its-sti/training-formation/tutorial-tutoriel/section1/m2/s1_2_10-eng.htm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81" name="Text Box 77"/>
          <p:cNvSpPr txBox="1">
            <a:spLocks noChangeArrowheads="1"/>
          </p:cNvSpPr>
          <p:nvPr/>
        </p:nvSpPr>
        <p:spPr bwMode="auto">
          <a:xfrm>
            <a:off x="7215206" y="5786454"/>
            <a:ext cx="1708150" cy="301625"/>
          </a:xfrm>
          <a:prstGeom prst="rect">
            <a:avLst/>
          </a:prstGeom>
          <a:noFill/>
          <a:ln w="9525">
            <a:noFill/>
            <a:round/>
            <a:headEnd/>
            <a:tailEnd/>
          </a:ln>
          <a:effectLst/>
        </p:spPr>
        <p:txBody>
          <a:bodyPr lIns="90000" tIns="46800" rIns="90000" bIns="46800"/>
          <a:lstStyle/>
          <a:p>
            <a:pPr algn="r">
              <a:spcBef>
                <a:spcPct val="0"/>
              </a:spcBef>
              <a:buClr>
                <a:srgbClr val="000000"/>
              </a:buClr>
              <a:buSzPct val="100000"/>
              <a:buFont typeface="Arial"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CA" sz="1600" b="1" dirty="0" smtClean="0">
              <a:solidFill>
                <a:srgbClr val="2B57B0"/>
              </a:solidFill>
              <a:latin typeface="Arial Narrow" pitchFamily="34" charset="0"/>
            </a:endParaRPr>
          </a:p>
        </p:txBody>
      </p:sp>
      <p:sp>
        <p:nvSpPr>
          <p:cNvPr id="21589" name="Rectangle 85"/>
          <p:cNvSpPr>
            <a:spLocks noGrp="1" noChangeArrowheads="1"/>
          </p:cNvSpPr>
          <p:nvPr>
            <p:ph type="title"/>
          </p:nvPr>
        </p:nvSpPr>
        <p:spPr/>
        <p:txBody>
          <a:bodyPr/>
          <a:lstStyle/>
          <a:p>
            <a:r>
              <a:rPr lang="en-CA" sz="2800" dirty="0"/>
              <a:t>L02 </a:t>
            </a:r>
            <a:r>
              <a:rPr lang="en-CA" sz="2800" dirty="0" smtClean="0"/>
              <a:t>– Access Controls</a:t>
            </a:r>
            <a:endParaRPr lang="en-CA" sz="2800" dirty="0"/>
          </a:p>
        </p:txBody>
      </p:sp>
      <p:sp>
        <p:nvSpPr>
          <p:cNvPr id="21590" name="Rectangle 86"/>
          <p:cNvSpPr>
            <a:spLocks noGrp="1" noChangeArrowheads="1"/>
          </p:cNvSpPr>
          <p:nvPr>
            <p:ph type="body" idx="1"/>
          </p:nvPr>
        </p:nvSpPr>
        <p:spPr/>
        <p:txBody>
          <a:bodyPr/>
          <a:lstStyle/>
          <a:p>
            <a:r>
              <a:rPr lang="en-CA" dirty="0"/>
              <a:t>Chapters 1 and 2</a:t>
            </a:r>
          </a:p>
        </p:txBody>
      </p:sp>
      <p:sp>
        <p:nvSpPr>
          <p:cNvPr id="6" name="Slide Number Placeholder 5"/>
          <p:cNvSpPr>
            <a:spLocks noGrp="1"/>
          </p:cNvSpPr>
          <p:nvPr>
            <p:ph type="sldNum" sz="quarter" idx="4294967295"/>
          </p:nvPr>
        </p:nvSpPr>
        <p:spPr>
          <a:xfrm>
            <a:off x="8534400" y="6400800"/>
            <a:ext cx="457200" cy="381000"/>
          </a:xfrm>
        </p:spPr>
        <p:txBody>
          <a:bodyPr/>
          <a:lstStyle/>
          <a:p>
            <a:fld id="{D461EBDD-AF86-4FF7-B5AD-F4E135F15ACC}" type="slidenum">
              <a:rPr lang="en-US" smtClean="0"/>
              <a:pPr/>
              <a:t>1</a:t>
            </a:fld>
            <a:endParaRPr lang="en-US" dirty="0"/>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4610" name="Rectangle 2"/>
          <p:cNvSpPr>
            <a:spLocks noGrp="1" noChangeArrowheads="1"/>
          </p:cNvSpPr>
          <p:nvPr>
            <p:ph type="title"/>
          </p:nvPr>
        </p:nvSpPr>
        <p:spPr>
          <a:ln/>
        </p:spPr>
        <p:txBody>
          <a:bodyPr>
            <a:normAutofit fontScale="90000"/>
          </a:bodyPr>
          <a:lstStyle/>
          <a:p>
            <a:r>
              <a:rPr lang="en-US" dirty="0" smtClean="0"/>
              <a:t>7 access control categories or 7 Types of access controls</a:t>
            </a:r>
            <a:endParaRPr lang="en-CA" dirty="0">
              <a:solidFill>
                <a:srgbClr val="FF0000"/>
              </a:solidFill>
            </a:endParaRPr>
          </a:p>
        </p:txBody>
      </p:sp>
      <p:sp>
        <p:nvSpPr>
          <p:cNvPr id="324611" name="Rectangle 3"/>
          <p:cNvSpPr>
            <a:spLocks noGrp="1" noChangeArrowheads="1"/>
          </p:cNvSpPr>
          <p:nvPr>
            <p:ph idx="1"/>
          </p:nvPr>
        </p:nvSpPr>
        <p:spPr>
          <a:xfrm>
            <a:off x="714348" y="1785926"/>
            <a:ext cx="8153400" cy="4114800"/>
          </a:xfrm>
        </p:spPr>
        <p:txBody>
          <a:bodyPr/>
          <a:lstStyle/>
          <a:p>
            <a:pPr>
              <a:lnSpc>
                <a:spcPct val="80000"/>
              </a:lnSpc>
              <a:buFontTx/>
              <a:buChar char="•"/>
            </a:pPr>
            <a:r>
              <a:rPr lang="en-CA" sz="2400" dirty="0" smtClean="0">
                <a:solidFill>
                  <a:srgbClr val="2B57B0"/>
                </a:solidFill>
              </a:rPr>
              <a:t>Direct</a:t>
            </a:r>
            <a:r>
              <a:rPr lang="en-CA" sz="2400" u="sng" dirty="0" smtClean="0">
                <a:solidFill>
                  <a:srgbClr val="2B57B0"/>
                </a:solidFill>
              </a:rPr>
              <a:t>ive</a:t>
            </a:r>
            <a:r>
              <a:rPr lang="en-CA" sz="2400" dirty="0" smtClean="0">
                <a:solidFill>
                  <a:srgbClr val="2B57B0"/>
                </a:solidFill>
              </a:rPr>
              <a:t> – </a:t>
            </a:r>
            <a:r>
              <a:rPr lang="en-CA" sz="2400" dirty="0" smtClean="0"/>
              <a:t>provide direction or to confine or control the action of subjects in order to comply with security policy</a:t>
            </a:r>
          </a:p>
          <a:p>
            <a:pPr>
              <a:lnSpc>
                <a:spcPct val="80000"/>
              </a:lnSpc>
              <a:buFontTx/>
              <a:buChar char="•"/>
            </a:pPr>
            <a:r>
              <a:rPr lang="en-CA" sz="2400" dirty="0" smtClean="0">
                <a:solidFill>
                  <a:srgbClr val="2B57B0"/>
                </a:solidFill>
              </a:rPr>
              <a:t>Preventive or Preventat</a:t>
            </a:r>
            <a:r>
              <a:rPr lang="en-CA" sz="2400" u="sng" dirty="0" smtClean="0">
                <a:solidFill>
                  <a:srgbClr val="2B57B0"/>
                </a:solidFill>
              </a:rPr>
              <a:t>ive</a:t>
            </a:r>
            <a:r>
              <a:rPr lang="en-CA" sz="2400" dirty="0" smtClean="0"/>
              <a:t> – stop unwanted access or activity by </a:t>
            </a:r>
            <a:r>
              <a:rPr lang="en-CA" sz="2400" dirty="0"/>
              <a:t>restricting user activity, applying limits and </a:t>
            </a:r>
            <a:r>
              <a:rPr lang="en-CA" sz="2400" dirty="0" smtClean="0"/>
              <a:t>restrictions.</a:t>
            </a:r>
            <a:endParaRPr lang="en-CA" sz="2400" dirty="0"/>
          </a:p>
          <a:p>
            <a:pPr>
              <a:lnSpc>
                <a:spcPct val="80000"/>
              </a:lnSpc>
              <a:buFontTx/>
              <a:buChar char="•"/>
            </a:pPr>
            <a:r>
              <a:rPr lang="en-CA" sz="2400" dirty="0">
                <a:solidFill>
                  <a:srgbClr val="2B57B0"/>
                </a:solidFill>
              </a:rPr>
              <a:t>Deterrent </a:t>
            </a:r>
            <a:r>
              <a:rPr lang="en-CA" sz="2400" dirty="0" smtClean="0"/>
              <a:t>– discourage unwanted activity by stating consequences and forcing accountability </a:t>
            </a:r>
            <a:r>
              <a:rPr lang="en-CA" sz="2400" dirty="0"/>
              <a:t>via identification and authentication</a:t>
            </a:r>
            <a:r>
              <a:rPr lang="en-CA" sz="2400" dirty="0" smtClean="0"/>
              <a:t>.</a:t>
            </a:r>
            <a:endParaRPr lang="en-CA" sz="2400" dirty="0"/>
          </a:p>
          <a:p>
            <a:pPr>
              <a:lnSpc>
                <a:spcPct val="80000"/>
              </a:lnSpc>
              <a:buFontTx/>
              <a:buChar char="•"/>
            </a:pPr>
            <a:r>
              <a:rPr lang="en-CA" sz="2400" dirty="0">
                <a:solidFill>
                  <a:srgbClr val="2B57B0"/>
                </a:solidFill>
              </a:rPr>
              <a:t>Detect</a:t>
            </a:r>
            <a:r>
              <a:rPr lang="en-CA" sz="2400" u="sng" dirty="0">
                <a:solidFill>
                  <a:srgbClr val="2B57B0"/>
                </a:solidFill>
              </a:rPr>
              <a:t>ive</a:t>
            </a:r>
            <a:r>
              <a:rPr lang="en-CA" sz="2400" dirty="0"/>
              <a:t> – access </a:t>
            </a:r>
            <a:r>
              <a:rPr lang="en-CA" sz="2400" dirty="0" smtClean="0"/>
              <a:t>controls that </a:t>
            </a:r>
            <a:r>
              <a:rPr lang="en-CA" sz="2400" dirty="0"/>
              <a:t>provide visibility into the environment.  Logs can be kept of identification, authentication and authorization activities.  Can be evidence gathering, or a real-time alert system</a:t>
            </a:r>
            <a:r>
              <a:rPr lang="en-CA" sz="2400" dirty="0" smtClean="0"/>
              <a:t>.</a:t>
            </a:r>
            <a:endParaRPr lang="en-CA" sz="2400" dirty="0"/>
          </a:p>
        </p:txBody>
      </p:sp>
      <p:sp>
        <p:nvSpPr>
          <p:cNvPr id="5" name="Slide Number Placeholder 4"/>
          <p:cNvSpPr>
            <a:spLocks noGrp="1"/>
          </p:cNvSpPr>
          <p:nvPr>
            <p:ph type="sldNum" sz="quarter" idx="12"/>
          </p:nvPr>
        </p:nvSpPr>
        <p:spPr>
          <a:prstGeom prst="rect">
            <a:avLst/>
          </a:prstGeom>
        </p:spPr>
        <p:txBody>
          <a:bodyPr/>
          <a:lstStyle/>
          <a:p>
            <a:fld id="{851204EF-6EA8-4636-BAA6-EA562235B728}" type="slidenum">
              <a:rPr lang="en-US"/>
              <a:pPr/>
              <a:t>10</a:t>
            </a:fld>
            <a:endParaRPr lang="en-US"/>
          </a:p>
        </p:txBody>
      </p:sp>
      <p:sp>
        <p:nvSpPr>
          <p:cNvPr id="6" name="Footer Placeholder 5"/>
          <p:cNvSpPr>
            <a:spLocks noGrp="1"/>
          </p:cNvSpPr>
          <p:nvPr>
            <p:ph type="ftr" sz="quarter" idx="13"/>
          </p:nvPr>
        </p:nvSpPr>
        <p:spPr/>
        <p:txBody>
          <a:bodyPr/>
          <a:lstStyle/>
          <a:p>
            <a:r>
              <a:rPr lang="en-US" dirty="0" smtClean="0"/>
              <a:t>L02 Access Controls</a:t>
            </a:r>
            <a:endParaRPr lang="en-US" dirty="0"/>
          </a:p>
        </p:txBody>
      </p:sp>
      <p:sp>
        <p:nvSpPr>
          <p:cNvPr id="7" name="Oval 6"/>
          <p:cNvSpPr/>
          <p:nvPr/>
        </p:nvSpPr>
        <p:spPr bwMode="auto">
          <a:xfrm>
            <a:off x="5072066" y="5286388"/>
            <a:ext cx="3857652" cy="857256"/>
          </a:xfrm>
          <a:prstGeom prst="ellipse">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charset="0"/>
                <a:ea typeface="ＭＳ Ｐゴシック" pitchFamily="-16" charset="-128"/>
              </a:rPr>
              <a:t>Note the 5 ‘</a:t>
            </a:r>
            <a:r>
              <a:rPr kumimoji="0" lang="en-US" sz="2400" b="0" i="0" u="none" strike="noStrike" cap="none" normalizeH="0" baseline="0" dirty="0" err="1" smtClean="0">
                <a:ln>
                  <a:noFill/>
                </a:ln>
                <a:solidFill>
                  <a:schemeClr val="tx1"/>
                </a:solidFill>
                <a:effectLst/>
                <a:latin typeface="Arial" charset="0"/>
                <a:ea typeface="ＭＳ Ｐゴシック" pitchFamily="-16" charset="-128"/>
              </a:rPr>
              <a:t>ives</a:t>
            </a:r>
            <a:endParaRPr kumimoji="0" lang="en-US" sz="2400" b="0" i="0" u="none" strike="noStrike" cap="none" normalizeH="0" baseline="0" dirty="0" smtClean="0">
              <a:ln>
                <a:noFill/>
              </a:ln>
              <a:solidFill>
                <a:schemeClr val="tx1"/>
              </a:solidFill>
              <a:effectLst/>
              <a:latin typeface="Arial" charset="0"/>
              <a:ea typeface="ＭＳ Ｐゴシック" pitchFamily="-16" charset="-128"/>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5634" name="Rectangle 2"/>
          <p:cNvSpPr>
            <a:spLocks noGrp="1" noChangeArrowheads="1"/>
          </p:cNvSpPr>
          <p:nvPr>
            <p:ph type="title"/>
          </p:nvPr>
        </p:nvSpPr>
        <p:spPr>
          <a:ln/>
        </p:spPr>
        <p:txBody>
          <a:bodyPr/>
          <a:lstStyle/>
          <a:p>
            <a:r>
              <a:rPr lang="en-CA" dirty="0"/>
              <a:t>Access Control </a:t>
            </a:r>
            <a:r>
              <a:rPr lang="en-CA" dirty="0" smtClean="0"/>
              <a:t>Categories</a:t>
            </a:r>
            <a:endParaRPr lang="en-CA" dirty="0"/>
          </a:p>
        </p:txBody>
      </p:sp>
      <p:sp>
        <p:nvSpPr>
          <p:cNvPr id="325635" name="Rectangle 3"/>
          <p:cNvSpPr>
            <a:spLocks noGrp="1" noChangeArrowheads="1"/>
          </p:cNvSpPr>
          <p:nvPr>
            <p:ph idx="1"/>
          </p:nvPr>
        </p:nvSpPr>
        <p:spPr/>
        <p:txBody>
          <a:bodyPr>
            <a:normAutofit/>
          </a:bodyPr>
          <a:lstStyle/>
          <a:p>
            <a:pPr>
              <a:lnSpc>
                <a:spcPct val="90000"/>
              </a:lnSpc>
            </a:pPr>
            <a:r>
              <a:rPr lang="en-CA" sz="2400" dirty="0" smtClean="0">
                <a:solidFill>
                  <a:srgbClr val="2B57B0"/>
                </a:solidFill>
              </a:rPr>
              <a:t>Correct</a:t>
            </a:r>
            <a:r>
              <a:rPr lang="en-CA" sz="2400" u="sng" dirty="0" smtClean="0">
                <a:solidFill>
                  <a:srgbClr val="2B57B0"/>
                </a:solidFill>
              </a:rPr>
              <a:t>ive</a:t>
            </a:r>
            <a:r>
              <a:rPr lang="en-CA" sz="2400" dirty="0" smtClean="0"/>
              <a:t> – security measures to reduce, avoid or eliminate the threat.  E.g. Virus quarantine</a:t>
            </a:r>
            <a:endParaRPr lang="en-CA" sz="2400" dirty="0" smtClean="0">
              <a:solidFill>
                <a:srgbClr val="2B57B0"/>
              </a:solidFill>
            </a:endParaRPr>
          </a:p>
          <a:p>
            <a:pPr>
              <a:lnSpc>
                <a:spcPct val="90000"/>
              </a:lnSpc>
              <a:buFontTx/>
              <a:buChar char="•"/>
            </a:pPr>
            <a:r>
              <a:rPr lang="en-CA" sz="2400" dirty="0" smtClean="0">
                <a:solidFill>
                  <a:srgbClr val="2B57B0"/>
                </a:solidFill>
              </a:rPr>
              <a:t>Recovery</a:t>
            </a:r>
            <a:r>
              <a:rPr lang="en-CA" sz="2400" dirty="0" smtClean="0"/>
              <a:t> or Restorat</a:t>
            </a:r>
            <a:r>
              <a:rPr lang="en-CA" sz="2400" u="sng" dirty="0" smtClean="0"/>
              <a:t>ive</a:t>
            </a:r>
            <a:r>
              <a:rPr lang="en-CA" sz="2400" dirty="0" smtClean="0"/>
              <a:t> – this access control is deployed to repair or restore resources, functions and capabilities after a violation of security policies. Or after  a security incident, controls </a:t>
            </a:r>
            <a:r>
              <a:rPr lang="en-CA" sz="2400" dirty="0"/>
              <a:t>should be accurately reinstated and return to normal operational mode</a:t>
            </a:r>
            <a:r>
              <a:rPr lang="en-CA" sz="2400" dirty="0" smtClean="0"/>
              <a:t>.  E.g. Virus cleaning</a:t>
            </a:r>
            <a:endParaRPr lang="en-CA" sz="2400" dirty="0"/>
          </a:p>
          <a:p>
            <a:pPr>
              <a:lnSpc>
                <a:spcPct val="90000"/>
              </a:lnSpc>
              <a:buFontTx/>
              <a:buChar char="•"/>
            </a:pPr>
            <a:r>
              <a:rPr lang="en-CA" sz="2400" dirty="0">
                <a:solidFill>
                  <a:srgbClr val="2B57B0"/>
                </a:solidFill>
              </a:rPr>
              <a:t>Compensating</a:t>
            </a:r>
            <a:r>
              <a:rPr lang="en-CA" sz="2400" dirty="0"/>
              <a:t> – when the existing capabilities of the system do not adequately enforce the security policy, further measures can be </a:t>
            </a:r>
            <a:r>
              <a:rPr lang="en-CA" sz="2400" dirty="0" smtClean="0"/>
              <a:t>introduced</a:t>
            </a:r>
            <a:endParaRPr lang="en-CA" sz="2400" dirty="0"/>
          </a:p>
          <a:p>
            <a:pPr>
              <a:lnSpc>
                <a:spcPct val="90000"/>
              </a:lnSpc>
              <a:buFontTx/>
              <a:buChar char="•"/>
            </a:pPr>
            <a:endParaRPr lang="en-CA" sz="2400" dirty="0"/>
          </a:p>
        </p:txBody>
      </p:sp>
      <p:sp>
        <p:nvSpPr>
          <p:cNvPr id="5" name="Slide Number Placeholder 4"/>
          <p:cNvSpPr>
            <a:spLocks noGrp="1"/>
          </p:cNvSpPr>
          <p:nvPr>
            <p:ph type="sldNum" sz="quarter" idx="12"/>
          </p:nvPr>
        </p:nvSpPr>
        <p:spPr>
          <a:prstGeom prst="rect">
            <a:avLst/>
          </a:prstGeom>
        </p:spPr>
        <p:txBody>
          <a:bodyPr/>
          <a:lstStyle/>
          <a:p>
            <a:fld id="{D046C73C-3EA0-45F1-ADE5-C00548A3E2C5}" type="slidenum">
              <a:rPr lang="en-US"/>
              <a:pPr/>
              <a:t>11</a:t>
            </a:fld>
            <a:endParaRPr lang="en-US" dirty="0"/>
          </a:p>
        </p:txBody>
      </p:sp>
      <p:sp>
        <p:nvSpPr>
          <p:cNvPr id="6" name="Footer Placeholder 5"/>
          <p:cNvSpPr>
            <a:spLocks noGrp="1"/>
          </p:cNvSpPr>
          <p:nvPr>
            <p:ph type="ftr" sz="quarter" idx="13"/>
          </p:nvPr>
        </p:nvSpPr>
        <p:spPr/>
        <p:txBody>
          <a:bodyPr/>
          <a:lstStyle/>
          <a:p>
            <a:r>
              <a:rPr lang="en-US" dirty="0" smtClean="0"/>
              <a:t>L02 Access Controls</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6658" name="Rectangle 2"/>
          <p:cNvSpPr>
            <a:spLocks noGrp="1" noChangeArrowheads="1"/>
          </p:cNvSpPr>
          <p:nvPr>
            <p:ph type="title"/>
          </p:nvPr>
        </p:nvSpPr>
        <p:spPr/>
        <p:txBody>
          <a:bodyPr>
            <a:noAutofit/>
          </a:bodyPr>
          <a:lstStyle/>
          <a:p>
            <a:r>
              <a:rPr lang="en-CA" sz="2800" dirty="0" smtClean="0"/>
              <a:t>Access controls can further categorized by how they are implemented</a:t>
            </a:r>
            <a:br>
              <a:rPr lang="en-CA" sz="2800" dirty="0" smtClean="0"/>
            </a:br>
            <a:endParaRPr lang="en-CA" sz="2800" dirty="0"/>
          </a:p>
        </p:txBody>
      </p:sp>
      <p:sp>
        <p:nvSpPr>
          <p:cNvPr id="326659" name="Rectangle 3"/>
          <p:cNvSpPr>
            <a:spLocks noGrp="1" noChangeArrowheads="1"/>
          </p:cNvSpPr>
          <p:nvPr>
            <p:ph idx="1"/>
          </p:nvPr>
        </p:nvSpPr>
        <p:spPr/>
        <p:txBody>
          <a:bodyPr>
            <a:normAutofit fontScale="62500" lnSpcReduction="20000"/>
          </a:bodyPr>
          <a:lstStyle/>
          <a:p>
            <a:r>
              <a:rPr lang="en-CA" dirty="0" smtClean="0"/>
              <a:t>Administrative</a:t>
            </a:r>
          </a:p>
          <a:p>
            <a:pPr lvl="1"/>
            <a:r>
              <a:rPr lang="en-CA" dirty="0" smtClean="0"/>
              <a:t>Defines the roles, responsibilities, policies and other directives to manage the control environment</a:t>
            </a:r>
          </a:p>
          <a:p>
            <a:pPr lvl="1">
              <a:buNone/>
            </a:pPr>
            <a:r>
              <a:rPr lang="en-CA" dirty="0" smtClean="0"/>
              <a:t>For example: Policies, procedures, hiring practices, background checks, data classification, Security training and education, Personnel controls, vacation history, reviews, work supervision</a:t>
            </a:r>
          </a:p>
          <a:p>
            <a:r>
              <a:rPr lang="en-CA" dirty="0" smtClean="0"/>
              <a:t>Physical</a:t>
            </a:r>
          </a:p>
          <a:p>
            <a:pPr lvl="1"/>
            <a:r>
              <a:rPr lang="en-CA" dirty="0" smtClean="0"/>
              <a:t>Tangible controls, such as locks, guards</a:t>
            </a:r>
          </a:p>
          <a:p>
            <a:pPr lvl="1"/>
            <a:r>
              <a:rPr lang="en-CA" dirty="0" smtClean="0"/>
              <a:t>Facility controls – doors, walls, windows, fences</a:t>
            </a:r>
          </a:p>
          <a:p>
            <a:r>
              <a:rPr lang="en-CA" dirty="0" smtClean="0"/>
              <a:t>Technical / Logical</a:t>
            </a:r>
          </a:p>
          <a:p>
            <a:pPr lvl="1"/>
            <a:r>
              <a:rPr lang="en-CA" dirty="0" smtClean="0"/>
              <a:t>Electronic access controls are applied to the security environment, including validation and monitoring of controls</a:t>
            </a:r>
          </a:p>
          <a:p>
            <a:pPr lvl="1">
              <a:buNone/>
            </a:pPr>
            <a:r>
              <a:rPr lang="en-CA" dirty="0" smtClean="0"/>
              <a:t>E.g.: encryption, smart cards, passwords, biometrics, constrained interfaces, access control lists (ACLs), protocols, firewall, routers, intrusion detection systems, clipping levels.</a:t>
            </a:r>
            <a:endParaRPr lang="en-CA" dirty="0"/>
          </a:p>
        </p:txBody>
      </p:sp>
      <p:sp>
        <p:nvSpPr>
          <p:cNvPr id="7" name="Slide Number Placeholder 4"/>
          <p:cNvSpPr>
            <a:spLocks noGrp="1"/>
          </p:cNvSpPr>
          <p:nvPr>
            <p:ph type="sldNum" sz="quarter" idx="12"/>
          </p:nvPr>
        </p:nvSpPr>
        <p:spPr/>
        <p:txBody>
          <a:bodyPr/>
          <a:lstStyle/>
          <a:p>
            <a:fld id="{CE718896-CBBD-4977-9D58-789626AFE2DD}" type="slidenum">
              <a:rPr lang="en-US" smtClean="0"/>
              <a:pPr/>
              <a:t>12</a:t>
            </a:fld>
            <a:endParaRPr lang="en-US" dirty="0"/>
          </a:p>
        </p:txBody>
      </p:sp>
      <p:sp>
        <p:nvSpPr>
          <p:cNvPr id="5" name="Footer Placeholder 4"/>
          <p:cNvSpPr>
            <a:spLocks noGrp="1"/>
          </p:cNvSpPr>
          <p:nvPr>
            <p:ph type="ftr" sz="quarter" idx="13"/>
          </p:nvPr>
        </p:nvSpPr>
        <p:spPr/>
        <p:txBody>
          <a:bodyPr/>
          <a:lstStyle/>
          <a:p>
            <a:r>
              <a:rPr lang="en-US" dirty="0" smtClean="0"/>
              <a:t>L02 Access Controls</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1887" name="Rectangle 47"/>
          <p:cNvSpPr>
            <a:spLocks noGrp="1" noChangeArrowheads="1"/>
          </p:cNvSpPr>
          <p:nvPr>
            <p:ph type="title"/>
          </p:nvPr>
        </p:nvSpPr>
        <p:spPr>
          <a:ln/>
        </p:spPr>
        <p:txBody>
          <a:bodyPr>
            <a:normAutofit fontScale="90000"/>
          </a:bodyPr>
          <a:lstStyle/>
          <a:p>
            <a:r>
              <a:rPr lang="en-CA" dirty="0"/>
              <a:t>Examples for Control Types</a:t>
            </a:r>
            <a:br>
              <a:rPr lang="en-CA" dirty="0"/>
            </a:br>
            <a:r>
              <a:rPr lang="en-CA" dirty="0"/>
              <a:t> and Control Categories</a:t>
            </a:r>
          </a:p>
        </p:txBody>
      </p:sp>
      <p:graphicFrame>
        <p:nvGraphicFramePr>
          <p:cNvPr id="291911" name="Group 71"/>
          <p:cNvGraphicFramePr>
            <a:graphicFrameLocks noGrp="1"/>
          </p:cNvGraphicFramePr>
          <p:nvPr>
            <p:ph idx="1"/>
          </p:nvPr>
        </p:nvGraphicFramePr>
        <p:xfrm>
          <a:off x="71406" y="1981200"/>
          <a:ext cx="9001153" cy="4733947"/>
        </p:xfrm>
        <a:graphic>
          <a:graphicData uri="http://schemas.openxmlformats.org/drawingml/2006/table">
            <a:tbl>
              <a:tblPr firstRow="1" firstCol="1">
                <a:tableStyleId>{93296810-A885-4BE3-A3E7-6D5BEEA58F35}</a:tableStyleId>
              </a:tblPr>
              <a:tblGrid>
                <a:gridCol w="1285879"/>
                <a:gridCol w="1285879"/>
                <a:gridCol w="1285879"/>
                <a:gridCol w="1285879"/>
                <a:gridCol w="1285879"/>
                <a:gridCol w="1285879"/>
                <a:gridCol w="1285879"/>
              </a:tblGrid>
              <a:tr h="116881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CA" sz="1200" b="0" i="0" u="none" strike="noStrike" cap="none" normalizeH="0" baseline="0" dirty="0" smtClean="0">
                        <a:ln>
                          <a:noFill/>
                        </a:ln>
                        <a:solidFill>
                          <a:schemeClr val="tx1"/>
                        </a:solidFill>
                        <a:effectLst/>
                        <a:latin typeface="Arial Narrow" pitchFamily="34" charset="0"/>
                      </a:endParaRPr>
                    </a:p>
                  </a:txBody>
                  <a:tcPr marL="81619" marR="81619" vert="vert270"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200" u="none" strike="noStrike" cap="none" normalizeH="0" baseline="0" dirty="0" smtClean="0">
                          <a:ln>
                            <a:noFill/>
                          </a:ln>
                          <a:effectLst/>
                        </a:rPr>
                        <a:t>Deterrent</a:t>
                      </a:r>
                      <a:endParaRPr kumimoji="0" lang="en-CA" sz="1200" b="0" i="0" u="none" strike="noStrike" cap="none" normalizeH="0" baseline="0" dirty="0" smtClean="0">
                        <a:ln>
                          <a:noFill/>
                        </a:ln>
                        <a:solidFill>
                          <a:schemeClr val="tx1"/>
                        </a:solidFill>
                        <a:effectLst/>
                        <a:latin typeface="Arial Narrow" pitchFamily="34" charset="0"/>
                      </a:endParaRPr>
                    </a:p>
                  </a:txBody>
                  <a:tcPr marL="81619" marR="81619" anchor="ct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200" u="none" strike="noStrike" cap="none" normalizeH="0" baseline="0" dirty="0" smtClean="0">
                          <a:ln>
                            <a:noFill/>
                          </a:ln>
                          <a:effectLst/>
                        </a:rPr>
                        <a:t>Preventative</a:t>
                      </a:r>
                      <a:endParaRPr kumimoji="0" lang="en-CA" sz="1200" b="0" i="0" u="none" strike="noStrike" cap="none" normalizeH="0" baseline="0" dirty="0" smtClean="0">
                        <a:ln>
                          <a:noFill/>
                        </a:ln>
                        <a:solidFill>
                          <a:schemeClr val="tx1"/>
                        </a:solidFill>
                        <a:effectLst/>
                        <a:latin typeface="Arial Narrow" pitchFamily="34" charset="0"/>
                      </a:endParaRPr>
                    </a:p>
                  </a:txBody>
                  <a:tcPr marL="81619" marR="81619" anchor="ct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200" u="none" strike="noStrike" cap="none" normalizeH="0" baseline="0" dirty="0" smtClean="0">
                          <a:ln>
                            <a:noFill/>
                          </a:ln>
                          <a:effectLst/>
                        </a:rPr>
                        <a:t>Detective</a:t>
                      </a:r>
                      <a:endParaRPr kumimoji="0" lang="en-CA" sz="1200" b="0" i="0" u="none" strike="noStrike" cap="none" normalizeH="0" baseline="0" dirty="0" smtClean="0">
                        <a:ln>
                          <a:noFill/>
                        </a:ln>
                        <a:solidFill>
                          <a:schemeClr val="tx1"/>
                        </a:solidFill>
                        <a:effectLst/>
                        <a:latin typeface="Arial Narrow" pitchFamily="34" charset="0"/>
                      </a:endParaRPr>
                    </a:p>
                  </a:txBody>
                  <a:tcPr marL="81619" marR="81619" anchor="ct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200" u="none" strike="noStrike" cap="none" normalizeH="0" baseline="0" dirty="0" smtClean="0">
                          <a:ln>
                            <a:noFill/>
                          </a:ln>
                          <a:effectLst/>
                        </a:rPr>
                        <a:t>Corrective</a:t>
                      </a:r>
                      <a:endParaRPr kumimoji="0" lang="en-CA" sz="1200" b="0" i="0" u="none" strike="noStrike" cap="none" normalizeH="0" baseline="0" dirty="0" smtClean="0">
                        <a:ln>
                          <a:noFill/>
                        </a:ln>
                        <a:solidFill>
                          <a:schemeClr val="tx1"/>
                        </a:solidFill>
                        <a:effectLst/>
                        <a:latin typeface="Arial Narrow" pitchFamily="34" charset="0"/>
                      </a:endParaRPr>
                    </a:p>
                  </a:txBody>
                  <a:tcPr marL="81619" marR="81619" anchor="ct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200" u="none" strike="noStrike" cap="none" normalizeH="0" baseline="0" dirty="0" smtClean="0">
                          <a:ln>
                            <a:noFill/>
                          </a:ln>
                          <a:effectLst/>
                        </a:rPr>
                        <a:t>Recovery</a:t>
                      </a:r>
                      <a:endParaRPr kumimoji="0" lang="en-CA" sz="1200" b="0" i="0" u="none" strike="noStrike" cap="none" normalizeH="0" baseline="0" dirty="0" smtClean="0">
                        <a:ln>
                          <a:noFill/>
                        </a:ln>
                        <a:solidFill>
                          <a:schemeClr val="tx1"/>
                        </a:solidFill>
                        <a:effectLst/>
                        <a:latin typeface="Arial Narrow" pitchFamily="34" charset="0"/>
                      </a:endParaRPr>
                    </a:p>
                  </a:txBody>
                  <a:tcPr marL="81619" marR="81619" anchor="ct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200" u="none" strike="noStrike" cap="none" normalizeH="0" baseline="0" dirty="0" smtClean="0">
                          <a:ln>
                            <a:noFill/>
                          </a:ln>
                          <a:effectLst/>
                        </a:rPr>
                        <a:t>Compensating</a:t>
                      </a:r>
                      <a:endParaRPr kumimoji="0" lang="en-CA" sz="1200" b="0" i="0" u="none" strike="noStrike" cap="none" normalizeH="0" baseline="0" dirty="0" smtClean="0">
                        <a:ln>
                          <a:noFill/>
                        </a:ln>
                        <a:solidFill>
                          <a:schemeClr val="tx1"/>
                        </a:solidFill>
                        <a:effectLst/>
                        <a:latin typeface="Arial Narrow" pitchFamily="34" charset="0"/>
                      </a:endParaRPr>
                    </a:p>
                  </a:txBody>
                  <a:tcPr marL="81619" marR="81619" anchor="ctr" horzOverflow="overflow"/>
                </a:tc>
              </a:tr>
              <a:tr h="116881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200" u="none" strike="noStrike" cap="none" normalizeH="0" baseline="0" dirty="0" smtClean="0">
                          <a:ln>
                            <a:noFill/>
                          </a:ln>
                          <a:effectLst/>
                        </a:rPr>
                        <a:t>Administrative</a:t>
                      </a:r>
                      <a:endParaRPr kumimoji="0" lang="en-CA" sz="1200" b="0" i="0" u="none" strike="noStrike" cap="none" normalizeH="0" baseline="0" dirty="0" smtClean="0">
                        <a:ln>
                          <a:noFill/>
                        </a:ln>
                        <a:solidFill>
                          <a:schemeClr val="tx1"/>
                        </a:solidFill>
                        <a:effectLst/>
                        <a:latin typeface="Arial Narrow" pitchFamily="34" charset="0"/>
                      </a:endParaRPr>
                    </a:p>
                  </a:txBody>
                  <a:tcPr marL="81619" marR="81619" vert="vert270" anchor="ct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400" u="none" strike="noStrike" cap="none" normalizeH="0" baseline="0" dirty="0" smtClean="0">
                          <a:ln>
                            <a:noFill/>
                          </a:ln>
                          <a:effectLst/>
                        </a:rPr>
                        <a:t>Policy</a:t>
                      </a:r>
                      <a:endParaRPr kumimoji="0" lang="en-CA" sz="1400" b="0" i="0" u="none" strike="noStrike" cap="none" normalizeH="0" baseline="0" dirty="0" smtClean="0">
                        <a:ln>
                          <a:noFill/>
                        </a:ln>
                        <a:solidFill>
                          <a:schemeClr val="tx1"/>
                        </a:solidFill>
                        <a:effectLst/>
                        <a:latin typeface="Arial Narrow" pitchFamily="34" charset="0"/>
                      </a:endParaRPr>
                    </a:p>
                  </a:txBody>
                  <a:tcPr marL="81619" marR="81619" anchor="ct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400" u="none" strike="noStrike" cap="none" normalizeH="0" baseline="0" dirty="0" smtClean="0">
                          <a:ln>
                            <a:noFill/>
                          </a:ln>
                          <a:effectLst/>
                        </a:rPr>
                        <a:t>User registration procedure</a:t>
                      </a:r>
                      <a:endParaRPr kumimoji="0" lang="en-CA" sz="1400" b="0" i="0" u="none" strike="noStrike" cap="none" normalizeH="0" baseline="0" dirty="0" smtClean="0">
                        <a:ln>
                          <a:noFill/>
                        </a:ln>
                        <a:solidFill>
                          <a:schemeClr val="tx1"/>
                        </a:solidFill>
                        <a:effectLst/>
                        <a:latin typeface="Arial Narrow" pitchFamily="34" charset="0"/>
                      </a:endParaRPr>
                    </a:p>
                  </a:txBody>
                  <a:tcPr marL="81619" marR="81619" anchor="ct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400" u="none" strike="noStrike" cap="none" normalizeH="0" baseline="0" dirty="0" smtClean="0">
                          <a:ln>
                            <a:noFill/>
                          </a:ln>
                          <a:effectLst/>
                        </a:rPr>
                        <a:t>Review violation reports</a:t>
                      </a:r>
                      <a:endParaRPr kumimoji="0" lang="en-CA" sz="1400" b="0" i="0" u="none" strike="noStrike" cap="none" normalizeH="0" baseline="0" dirty="0" smtClean="0">
                        <a:ln>
                          <a:noFill/>
                        </a:ln>
                        <a:solidFill>
                          <a:schemeClr val="tx1"/>
                        </a:solidFill>
                        <a:effectLst/>
                        <a:latin typeface="Arial Narrow" pitchFamily="34" charset="0"/>
                      </a:endParaRPr>
                    </a:p>
                  </a:txBody>
                  <a:tcPr marL="81619" marR="81619" anchor="ct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400" u="none" strike="noStrike" cap="none" normalizeH="0" baseline="0" dirty="0" smtClean="0">
                          <a:ln>
                            <a:noFill/>
                          </a:ln>
                          <a:effectLst/>
                        </a:rPr>
                        <a:t>Termination </a:t>
                      </a:r>
                      <a:endParaRPr kumimoji="0" lang="en-CA" sz="1400" b="0" i="0" u="none" strike="noStrike" cap="none" normalizeH="0" baseline="0" dirty="0" smtClean="0">
                        <a:ln>
                          <a:noFill/>
                        </a:ln>
                        <a:solidFill>
                          <a:schemeClr val="tx1"/>
                        </a:solidFill>
                        <a:effectLst/>
                        <a:latin typeface="Arial Narrow" pitchFamily="34" charset="0"/>
                      </a:endParaRPr>
                    </a:p>
                  </a:txBody>
                  <a:tcPr marL="81619" marR="81619" anchor="ct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400" u="none" strike="noStrike" cap="none" normalizeH="0" baseline="0" dirty="0" smtClean="0">
                          <a:ln>
                            <a:noFill/>
                          </a:ln>
                          <a:effectLst/>
                        </a:rPr>
                        <a:t>DR plan</a:t>
                      </a:r>
                      <a:endParaRPr kumimoji="0" lang="en-CA" sz="1400" b="0" i="0" u="none" strike="noStrike" cap="none" normalizeH="0" baseline="0" dirty="0" smtClean="0">
                        <a:ln>
                          <a:noFill/>
                        </a:ln>
                        <a:solidFill>
                          <a:schemeClr val="tx1"/>
                        </a:solidFill>
                        <a:effectLst/>
                        <a:latin typeface="Arial Narrow" pitchFamily="34" charset="0"/>
                      </a:endParaRPr>
                    </a:p>
                  </a:txBody>
                  <a:tcPr marL="81619" marR="81619" anchor="ct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400" u="none" strike="noStrike" cap="none" normalizeH="0" baseline="0" dirty="0" smtClean="0">
                          <a:ln>
                            <a:noFill/>
                          </a:ln>
                          <a:effectLst/>
                        </a:rPr>
                        <a:t>Supervision, Job rotation</a:t>
                      </a:r>
                      <a:endParaRPr kumimoji="0" lang="en-CA" sz="1400" b="0" i="0" u="none" strike="noStrike" cap="none" normalizeH="0" baseline="0" dirty="0" smtClean="0">
                        <a:ln>
                          <a:noFill/>
                        </a:ln>
                        <a:solidFill>
                          <a:schemeClr val="tx1"/>
                        </a:solidFill>
                        <a:effectLst/>
                        <a:latin typeface="Arial Narrow" pitchFamily="34" charset="0"/>
                      </a:endParaRPr>
                    </a:p>
                  </a:txBody>
                  <a:tcPr marL="81619" marR="81619" anchor="ctr" horzOverflow="overflow"/>
                </a:tc>
              </a:tr>
              <a:tr h="122750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200" u="none" strike="noStrike" cap="none" normalizeH="0" baseline="0" dirty="0" smtClean="0">
                          <a:ln>
                            <a:noFill/>
                          </a:ln>
                          <a:effectLst/>
                        </a:rPr>
                        <a:t>Technical</a:t>
                      </a:r>
                      <a:endParaRPr kumimoji="0" lang="en-CA" sz="1200" b="0" i="0" u="none" strike="noStrike" cap="none" normalizeH="0" baseline="0" dirty="0" smtClean="0">
                        <a:ln>
                          <a:noFill/>
                        </a:ln>
                        <a:solidFill>
                          <a:schemeClr val="tx1"/>
                        </a:solidFill>
                        <a:effectLst/>
                        <a:latin typeface="Arial Narrow" pitchFamily="34" charset="0"/>
                      </a:endParaRPr>
                    </a:p>
                  </a:txBody>
                  <a:tcPr marL="81619" marR="81619" vert="vert270" anchor="ct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400" u="none" strike="noStrike" cap="none" normalizeH="0" baseline="0" dirty="0" smtClean="0">
                          <a:ln>
                            <a:noFill/>
                          </a:ln>
                          <a:effectLst/>
                        </a:rPr>
                        <a:t>Warning banner</a:t>
                      </a:r>
                      <a:endParaRPr kumimoji="0" lang="en-CA" sz="1400" b="0" i="0" u="none" strike="noStrike" cap="none" normalizeH="0" baseline="0" dirty="0" smtClean="0">
                        <a:ln>
                          <a:noFill/>
                        </a:ln>
                        <a:solidFill>
                          <a:schemeClr val="tx1"/>
                        </a:solidFill>
                        <a:effectLst/>
                        <a:latin typeface="Arial Narrow" pitchFamily="34" charset="0"/>
                      </a:endParaRPr>
                    </a:p>
                  </a:txBody>
                  <a:tcPr marL="81619" marR="81619" anchor="ct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400" u="none" strike="noStrike" cap="none" normalizeH="0" baseline="0" dirty="0" smtClean="0">
                          <a:ln>
                            <a:noFill/>
                          </a:ln>
                          <a:effectLst/>
                        </a:rPr>
                        <a:t>Password based login, IPS</a:t>
                      </a:r>
                      <a:endParaRPr kumimoji="0" lang="en-CA" sz="1400" b="0" i="0" u="none" strike="noStrike" cap="none" normalizeH="0" baseline="0" dirty="0" smtClean="0">
                        <a:ln>
                          <a:noFill/>
                        </a:ln>
                        <a:solidFill>
                          <a:schemeClr val="tx1"/>
                        </a:solidFill>
                        <a:effectLst/>
                        <a:latin typeface="Arial Narrow" pitchFamily="34" charset="0"/>
                      </a:endParaRPr>
                    </a:p>
                  </a:txBody>
                  <a:tcPr marL="81619" marR="81619" anchor="ct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400" u="none" strike="noStrike" cap="none" normalizeH="0" baseline="0" dirty="0" smtClean="0">
                          <a:ln>
                            <a:noFill/>
                          </a:ln>
                          <a:effectLst/>
                        </a:rPr>
                        <a:t>Logs, IDS</a:t>
                      </a:r>
                      <a:endParaRPr kumimoji="0" lang="en-CA" sz="1400" b="0" i="0" u="none" strike="noStrike" cap="none" normalizeH="0" baseline="0" dirty="0" smtClean="0">
                        <a:ln>
                          <a:noFill/>
                        </a:ln>
                        <a:solidFill>
                          <a:schemeClr val="tx1"/>
                        </a:solidFill>
                        <a:effectLst/>
                        <a:latin typeface="Arial Narrow" pitchFamily="34" charset="0"/>
                      </a:endParaRPr>
                    </a:p>
                  </a:txBody>
                  <a:tcPr marL="81619" marR="81619" anchor="ct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400" u="none" strike="noStrike" cap="none" normalizeH="0" baseline="0" dirty="0" smtClean="0">
                          <a:ln>
                            <a:noFill/>
                          </a:ln>
                          <a:effectLst/>
                        </a:rPr>
                        <a:t>Unplug, Isolated, Terminate connection</a:t>
                      </a:r>
                      <a:endParaRPr kumimoji="0" lang="en-CA" sz="1400" b="0" i="0" u="none" strike="noStrike" cap="none" normalizeH="0" baseline="0" dirty="0" smtClean="0">
                        <a:ln>
                          <a:noFill/>
                        </a:ln>
                        <a:solidFill>
                          <a:schemeClr val="tx1"/>
                        </a:solidFill>
                        <a:effectLst/>
                        <a:latin typeface="Arial Narrow" pitchFamily="34" charset="0"/>
                      </a:endParaRPr>
                    </a:p>
                  </a:txBody>
                  <a:tcPr marL="81619" marR="81619" anchor="ct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400" u="none" strike="noStrike" cap="none" normalizeH="0" baseline="0" dirty="0" smtClean="0">
                          <a:ln>
                            <a:noFill/>
                          </a:ln>
                          <a:effectLst/>
                        </a:rPr>
                        <a:t>Tape backups</a:t>
                      </a:r>
                      <a:endParaRPr kumimoji="0" lang="en-CA" sz="1400" b="0" i="0" u="none" strike="noStrike" cap="none" normalizeH="0" baseline="0" dirty="0" smtClean="0">
                        <a:ln>
                          <a:noFill/>
                        </a:ln>
                        <a:solidFill>
                          <a:schemeClr val="tx1"/>
                        </a:solidFill>
                        <a:effectLst/>
                        <a:latin typeface="Arial Narrow" pitchFamily="34" charset="0"/>
                      </a:endParaRPr>
                    </a:p>
                  </a:txBody>
                  <a:tcPr marL="81619" marR="81619" anchor="ct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400" u="none" strike="noStrike" cap="none" normalizeH="0" baseline="0" dirty="0" smtClean="0">
                          <a:ln>
                            <a:noFill/>
                          </a:ln>
                          <a:effectLst/>
                        </a:rPr>
                        <a:t>Logging, CCTV, Keystroke monitoring</a:t>
                      </a:r>
                      <a:endParaRPr kumimoji="0" lang="en-CA" sz="1400" b="0" i="0" u="none" strike="noStrike" cap="none" normalizeH="0" baseline="0" dirty="0" smtClean="0">
                        <a:ln>
                          <a:noFill/>
                        </a:ln>
                        <a:solidFill>
                          <a:schemeClr val="tx1"/>
                        </a:solidFill>
                        <a:effectLst/>
                        <a:latin typeface="Arial Narrow" pitchFamily="34" charset="0"/>
                      </a:endParaRPr>
                    </a:p>
                  </a:txBody>
                  <a:tcPr marL="81619" marR="81619" anchor="ctr" horzOverflow="overflow"/>
                </a:tc>
              </a:tr>
              <a:tr h="116881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200" u="none" strike="noStrike" cap="none" normalizeH="0" baseline="0" dirty="0" smtClean="0">
                          <a:ln>
                            <a:noFill/>
                          </a:ln>
                          <a:effectLst/>
                        </a:rPr>
                        <a:t>Physical</a:t>
                      </a:r>
                      <a:endParaRPr kumimoji="0" lang="en-CA" sz="1200" b="0" i="0" u="none" strike="noStrike" cap="none" normalizeH="0" baseline="0" dirty="0" smtClean="0">
                        <a:ln>
                          <a:noFill/>
                        </a:ln>
                        <a:solidFill>
                          <a:schemeClr val="tx1"/>
                        </a:solidFill>
                        <a:effectLst/>
                        <a:latin typeface="Arial Narrow" pitchFamily="34" charset="0"/>
                      </a:endParaRPr>
                    </a:p>
                  </a:txBody>
                  <a:tcPr marL="81619" marR="81619" vert="vert270" anchor="ct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400" u="none" strike="noStrike" cap="none" normalizeH="0" baseline="0" dirty="0" smtClean="0">
                          <a:ln>
                            <a:noFill/>
                          </a:ln>
                          <a:effectLst/>
                        </a:rPr>
                        <a:t>Beware of dog sign, lighting</a:t>
                      </a:r>
                      <a:endParaRPr kumimoji="0" lang="en-CA" sz="1400" b="0" i="0" u="none" strike="noStrike" cap="none" normalizeH="0" baseline="0" dirty="0" smtClean="0">
                        <a:ln>
                          <a:noFill/>
                        </a:ln>
                        <a:solidFill>
                          <a:schemeClr val="tx1"/>
                        </a:solidFill>
                        <a:effectLst/>
                        <a:latin typeface="Arial Narrow" pitchFamily="34" charset="0"/>
                      </a:endParaRPr>
                    </a:p>
                  </a:txBody>
                  <a:tcPr marL="81619" marR="81619" anchor="ct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400" u="none" strike="noStrike" cap="none" normalizeH="0" baseline="0" dirty="0" smtClean="0">
                          <a:ln>
                            <a:noFill/>
                          </a:ln>
                          <a:effectLst/>
                        </a:rPr>
                        <a:t>Fence</a:t>
                      </a:r>
                      <a:endParaRPr kumimoji="0" lang="en-CA" sz="1400" b="0" i="0" u="none" strike="noStrike" cap="none" normalizeH="0" baseline="0" dirty="0" smtClean="0">
                        <a:ln>
                          <a:noFill/>
                        </a:ln>
                        <a:solidFill>
                          <a:schemeClr val="tx1"/>
                        </a:solidFill>
                        <a:effectLst/>
                        <a:latin typeface="Arial Narrow" pitchFamily="34" charset="0"/>
                      </a:endParaRPr>
                    </a:p>
                  </a:txBody>
                  <a:tcPr marL="81619" marR="81619" anchor="ct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400" u="none" strike="noStrike" cap="none" normalizeH="0" baseline="0" dirty="0" smtClean="0">
                          <a:ln>
                            <a:noFill/>
                          </a:ln>
                          <a:effectLst/>
                        </a:rPr>
                        <a:t>Sentry, CCTV</a:t>
                      </a:r>
                      <a:endParaRPr kumimoji="0" lang="en-CA" sz="1400" b="0" i="0" u="none" strike="noStrike" cap="none" normalizeH="0" baseline="0" dirty="0" smtClean="0">
                        <a:ln>
                          <a:noFill/>
                        </a:ln>
                        <a:solidFill>
                          <a:schemeClr val="tx1"/>
                        </a:solidFill>
                        <a:effectLst/>
                        <a:latin typeface="Arial Narrow" pitchFamily="34" charset="0"/>
                      </a:endParaRPr>
                    </a:p>
                  </a:txBody>
                  <a:tcPr marL="81619" marR="81619" anchor="ct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400" u="none" strike="noStrike" cap="none" normalizeH="0" baseline="0" dirty="0" smtClean="0">
                          <a:ln>
                            <a:noFill/>
                          </a:ln>
                          <a:effectLst/>
                        </a:rPr>
                        <a:t>Fire extinguisher</a:t>
                      </a:r>
                      <a:endParaRPr kumimoji="0" lang="en-CA" sz="1400" b="0" i="0" u="none" strike="noStrike" cap="none" normalizeH="0" baseline="0" dirty="0" smtClean="0">
                        <a:ln>
                          <a:noFill/>
                        </a:ln>
                        <a:solidFill>
                          <a:schemeClr val="tx1"/>
                        </a:solidFill>
                        <a:effectLst/>
                        <a:latin typeface="Arial Narrow" pitchFamily="34" charset="0"/>
                      </a:endParaRPr>
                    </a:p>
                  </a:txBody>
                  <a:tcPr marL="81619" marR="81619" anchor="ct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400" u="none" strike="noStrike" cap="none" normalizeH="0" baseline="0" dirty="0" smtClean="0">
                          <a:ln>
                            <a:noFill/>
                          </a:ln>
                          <a:effectLst/>
                        </a:rPr>
                        <a:t>Reconstruction, rebuild</a:t>
                      </a:r>
                      <a:endParaRPr kumimoji="0" lang="en-CA" sz="1400" b="0" i="0" u="none" strike="noStrike" cap="none" normalizeH="0" baseline="0" dirty="0" smtClean="0">
                        <a:ln>
                          <a:noFill/>
                        </a:ln>
                        <a:solidFill>
                          <a:schemeClr val="tx1"/>
                        </a:solidFill>
                        <a:effectLst/>
                        <a:latin typeface="Arial Narrow" pitchFamily="34" charset="0"/>
                      </a:endParaRPr>
                    </a:p>
                  </a:txBody>
                  <a:tcPr marL="81619" marR="81619" anchor="ct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400" u="none" strike="noStrike" cap="none" normalizeH="0" baseline="0" dirty="0" smtClean="0">
                          <a:ln>
                            <a:noFill/>
                          </a:ln>
                          <a:effectLst/>
                        </a:rPr>
                        <a:t>Layered defence</a:t>
                      </a:r>
                      <a:endParaRPr kumimoji="0" lang="en-CA" sz="1400" b="0" i="0" u="none" strike="noStrike" cap="none" normalizeH="0" baseline="0" dirty="0" smtClean="0">
                        <a:ln>
                          <a:noFill/>
                        </a:ln>
                        <a:solidFill>
                          <a:schemeClr val="tx1"/>
                        </a:solidFill>
                        <a:effectLst/>
                        <a:latin typeface="Arial Narrow" pitchFamily="34" charset="0"/>
                      </a:endParaRPr>
                    </a:p>
                  </a:txBody>
                  <a:tcPr marL="81619" marR="81619" anchor="ctr" horzOverflow="overflow"/>
                </a:tc>
              </a:tr>
            </a:tbl>
          </a:graphicData>
        </a:graphic>
      </p:graphicFrame>
      <p:sp>
        <p:nvSpPr>
          <p:cNvPr id="47" name="Slide Number Placeholder 4"/>
          <p:cNvSpPr>
            <a:spLocks noGrp="1"/>
          </p:cNvSpPr>
          <p:nvPr>
            <p:ph type="sldNum" sz="quarter" idx="12"/>
          </p:nvPr>
        </p:nvSpPr>
        <p:spPr/>
        <p:txBody>
          <a:bodyPr/>
          <a:lstStyle/>
          <a:p>
            <a:fld id="{43AFD1FB-9366-4D3D-B56B-FF21ED7C4367}" type="slidenum">
              <a:rPr lang="en-US"/>
              <a:pPr/>
              <a:t>13</a:t>
            </a:fld>
            <a:endParaRPr lang="en-US" dirty="0"/>
          </a:p>
        </p:txBody>
      </p:sp>
      <p:pic>
        <p:nvPicPr>
          <p:cNvPr id="291912" name="Picture 72" descr="MCj04325260000[1]"/>
          <p:cNvPicPr>
            <a:picLocks noChangeAspect="1" noChangeArrowheads="1"/>
          </p:cNvPicPr>
          <p:nvPr/>
        </p:nvPicPr>
        <p:blipFill>
          <a:blip r:embed="rId3" cstate="print"/>
          <a:srcRect/>
          <a:stretch>
            <a:fillRect/>
          </a:stretch>
        </p:blipFill>
        <p:spPr bwMode="auto">
          <a:xfrm>
            <a:off x="8243888" y="188913"/>
            <a:ext cx="798512" cy="798512"/>
          </a:xfrm>
          <a:prstGeom prst="rect">
            <a:avLst/>
          </a:prstGeom>
          <a:noFill/>
        </p:spPr>
      </p:pic>
      <p:sp>
        <p:nvSpPr>
          <p:cNvPr id="6" name="Footer Placeholder 5"/>
          <p:cNvSpPr>
            <a:spLocks noGrp="1"/>
          </p:cNvSpPr>
          <p:nvPr>
            <p:ph type="ftr" sz="quarter" idx="13"/>
          </p:nvPr>
        </p:nvSpPr>
        <p:spPr/>
        <p:txBody>
          <a:bodyPr/>
          <a:lstStyle/>
          <a:p>
            <a:r>
              <a:rPr lang="en-US" dirty="0" smtClean="0"/>
              <a:t>L02 Access Controls</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578" name="Rectangle 2"/>
          <p:cNvSpPr>
            <a:spLocks noGrp="1" noChangeArrowheads="1"/>
          </p:cNvSpPr>
          <p:nvPr>
            <p:ph type="title"/>
          </p:nvPr>
        </p:nvSpPr>
        <p:spPr/>
        <p:txBody>
          <a:bodyPr/>
          <a:lstStyle/>
          <a:p>
            <a:r>
              <a:rPr lang="en-CA" dirty="0" smtClean="0"/>
              <a:t>Separation of Duties</a:t>
            </a:r>
            <a:endParaRPr lang="en-CA" dirty="0"/>
          </a:p>
        </p:txBody>
      </p:sp>
      <p:sp>
        <p:nvSpPr>
          <p:cNvPr id="280579" name="Rectangle 3"/>
          <p:cNvSpPr>
            <a:spLocks noGrp="1" noChangeArrowheads="1"/>
          </p:cNvSpPr>
          <p:nvPr>
            <p:ph sz="half" idx="1"/>
          </p:nvPr>
        </p:nvSpPr>
        <p:spPr/>
        <p:txBody>
          <a:bodyPr>
            <a:normAutofit fontScale="62500" lnSpcReduction="20000"/>
          </a:bodyPr>
          <a:lstStyle/>
          <a:p>
            <a:r>
              <a:rPr lang="en-CA" dirty="0" smtClean="0"/>
              <a:t>Prevents of fraud and errors</a:t>
            </a:r>
          </a:p>
          <a:p>
            <a:r>
              <a:rPr lang="en-CA" dirty="0" smtClean="0"/>
              <a:t>Deterrent control</a:t>
            </a:r>
          </a:p>
          <a:p>
            <a:r>
              <a:rPr lang="en-CA" u="sng" dirty="0" smtClean="0"/>
              <a:t>Collusion</a:t>
            </a:r>
            <a:r>
              <a:rPr lang="en-CA" dirty="0" smtClean="0"/>
              <a:t> is an agreement among multiple people to perform unauthorized or illegal activity</a:t>
            </a:r>
          </a:p>
          <a:p>
            <a:endParaRPr lang="en-CA" dirty="0" smtClean="0"/>
          </a:p>
          <a:p>
            <a:r>
              <a:rPr lang="en-CA" dirty="0" smtClean="0"/>
              <a:t>How?  </a:t>
            </a:r>
          </a:p>
          <a:p>
            <a:pPr lvl="1"/>
            <a:r>
              <a:rPr lang="en-CA" dirty="0" smtClean="0"/>
              <a:t>Assign tasks and their associated privileges among multiple users</a:t>
            </a:r>
          </a:p>
          <a:p>
            <a:pPr lvl="1"/>
            <a:r>
              <a:rPr lang="en-CA" dirty="0" smtClean="0"/>
              <a:t>Ensures no individual acting alone can compromise the security of the system or gain unauthorized access.</a:t>
            </a:r>
          </a:p>
          <a:p>
            <a:pPr>
              <a:buNone/>
            </a:pPr>
            <a:endParaRPr lang="en-CA" dirty="0" smtClean="0"/>
          </a:p>
          <a:p>
            <a:pPr>
              <a:buNone/>
            </a:pPr>
            <a:r>
              <a:rPr lang="en-CA" dirty="0" smtClean="0"/>
              <a:t>Split-knowledge</a:t>
            </a:r>
          </a:p>
          <a:p>
            <a:pPr>
              <a:buNone/>
            </a:pPr>
            <a:r>
              <a:rPr lang="en-CA" dirty="0" smtClean="0"/>
              <a:t>Two-person controls</a:t>
            </a:r>
            <a:endParaRPr lang="en-CA" dirty="0"/>
          </a:p>
        </p:txBody>
      </p:sp>
      <p:sp>
        <p:nvSpPr>
          <p:cNvPr id="15" name="Content Placeholder 14"/>
          <p:cNvSpPr>
            <a:spLocks noGrp="1"/>
          </p:cNvSpPr>
          <p:nvPr>
            <p:ph sz="half" idx="2"/>
          </p:nvPr>
        </p:nvSpPr>
        <p:spPr/>
        <p:txBody>
          <a:bodyPr>
            <a:normAutofit fontScale="62500" lnSpcReduction="20000"/>
          </a:bodyPr>
          <a:lstStyle/>
          <a:p>
            <a:endParaRPr lang="en-US" dirty="0"/>
          </a:p>
        </p:txBody>
      </p:sp>
      <p:sp>
        <p:nvSpPr>
          <p:cNvPr id="10" name="Footer Placeholder 9"/>
          <p:cNvSpPr>
            <a:spLocks noGrp="1"/>
          </p:cNvSpPr>
          <p:nvPr>
            <p:ph type="ftr" sz="quarter" idx="11"/>
          </p:nvPr>
        </p:nvSpPr>
        <p:spPr/>
        <p:txBody>
          <a:bodyPr/>
          <a:lstStyle/>
          <a:p>
            <a:r>
              <a:rPr lang="en-US" dirty="0" smtClean="0"/>
              <a:t>L02 Access Controls</a:t>
            </a:r>
            <a:endParaRPr lang="en-US" dirty="0"/>
          </a:p>
        </p:txBody>
      </p:sp>
      <p:sp>
        <p:nvSpPr>
          <p:cNvPr id="8" name="Slide Number Placeholder 5"/>
          <p:cNvSpPr>
            <a:spLocks noGrp="1"/>
          </p:cNvSpPr>
          <p:nvPr>
            <p:ph type="sldNum" sz="quarter" idx="12"/>
          </p:nvPr>
        </p:nvSpPr>
        <p:spPr/>
        <p:txBody>
          <a:bodyPr/>
          <a:lstStyle/>
          <a:p>
            <a:fld id="{BFD4D9EA-A43E-49DF-AB56-D652E7918365}" type="slidenum">
              <a:rPr lang="en-US" smtClean="0"/>
              <a:pPr/>
              <a:t>14</a:t>
            </a:fld>
            <a:endParaRPr lang="en-US" dirty="0"/>
          </a:p>
        </p:txBody>
      </p:sp>
      <p:pic>
        <p:nvPicPr>
          <p:cNvPr id="280580" name="Picture 4"/>
          <p:cNvPicPr>
            <a:picLocks noChangeAspect="1" noChangeArrowheads="1"/>
          </p:cNvPicPr>
          <p:nvPr/>
        </p:nvPicPr>
        <p:blipFill>
          <a:blip r:embed="rId3" cstate="print"/>
          <a:srcRect/>
          <a:stretch>
            <a:fillRect/>
          </a:stretch>
        </p:blipFill>
        <p:spPr bwMode="auto">
          <a:xfrm>
            <a:off x="5572132" y="1714488"/>
            <a:ext cx="2726832" cy="3635367"/>
          </a:xfrm>
          <a:prstGeom prst="rect">
            <a:avLst/>
          </a:prstGeom>
          <a:noFill/>
          <a:ln w="38100" algn="ctr">
            <a:noFill/>
            <a:miter lim="800000"/>
            <a:headEnd/>
            <a:tailEnd/>
          </a:ln>
          <a:effectLst/>
        </p:spPr>
      </p:pic>
      <p:sp>
        <p:nvSpPr>
          <p:cNvPr id="280582" name="Text Box 6"/>
          <p:cNvSpPr txBox="1">
            <a:spLocks noChangeArrowheads="1"/>
          </p:cNvSpPr>
          <p:nvPr/>
        </p:nvSpPr>
        <p:spPr bwMode="auto">
          <a:xfrm>
            <a:off x="4857752" y="5500702"/>
            <a:ext cx="4095758" cy="584775"/>
          </a:xfrm>
          <a:prstGeom prst="rect">
            <a:avLst/>
          </a:prstGeom>
          <a:noFill/>
          <a:ln w="38100" algn="ctr">
            <a:noFill/>
            <a:miter lim="800000"/>
            <a:headEnd/>
            <a:tailEnd/>
          </a:ln>
          <a:effectLst/>
        </p:spPr>
        <p:txBody>
          <a:bodyPr wrap="square">
            <a:spAutoFit/>
          </a:bodyPr>
          <a:lstStyle/>
          <a:p>
            <a:pPr marL="342900" indent="-342900" defTabSz="914400">
              <a:spcBef>
                <a:spcPct val="50000"/>
              </a:spcBef>
            </a:pPr>
            <a:r>
              <a:rPr lang="en-CA" sz="1600" dirty="0"/>
              <a:t>Example:  3 people each holding part of the combination for a vault</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4"/>
          <p:cNvSpPr>
            <a:spLocks noGrp="1"/>
          </p:cNvSpPr>
          <p:nvPr>
            <p:ph type="sldNum" sz="quarter" idx="4294967295"/>
          </p:nvPr>
        </p:nvSpPr>
        <p:spPr>
          <a:xfrm>
            <a:off x="7308850" y="6237288"/>
            <a:ext cx="457200" cy="476250"/>
          </a:xfrm>
          <a:prstGeom prst="rect">
            <a:avLst/>
          </a:prstGeom>
        </p:spPr>
        <p:txBody>
          <a:bodyPr/>
          <a:lstStyle/>
          <a:p>
            <a:fld id="{4E5233BA-8DFB-4775-BDF8-C2CED66335A1}" type="slidenum">
              <a:rPr lang="en-US"/>
              <a:pPr/>
              <a:t>15</a:t>
            </a:fld>
            <a:endParaRPr lang="en-US" dirty="0"/>
          </a:p>
        </p:txBody>
      </p:sp>
      <p:sp>
        <p:nvSpPr>
          <p:cNvPr id="288770" name="Rectangle 2"/>
          <p:cNvSpPr>
            <a:spLocks noGrp="1" noChangeArrowheads="1"/>
          </p:cNvSpPr>
          <p:nvPr>
            <p:ph type="title"/>
          </p:nvPr>
        </p:nvSpPr>
        <p:spPr>
          <a:ln/>
        </p:spPr>
        <p:txBody>
          <a:bodyPr/>
          <a:lstStyle/>
          <a:p>
            <a:r>
              <a:rPr lang="en-CA" dirty="0"/>
              <a:t>Least Privilege</a:t>
            </a:r>
          </a:p>
        </p:txBody>
      </p:sp>
      <p:sp>
        <p:nvSpPr>
          <p:cNvPr id="288771" name="Rectangle 3"/>
          <p:cNvSpPr>
            <a:spLocks noGrp="1" noChangeArrowheads="1"/>
          </p:cNvSpPr>
          <p:nvPr>
            <p:ph type="body" idx="1"/>
          </p:nvPr>
        </p:nvSpPr>
        <p:spPr/>
        <p:txBody>
          <a:bodyPr/>
          <a:lstStyle/>
          <a:p>
            <a:r>
              <a:rPr lang="en-CA" dirty="0"/>
              <a:t>A user or process is given no more privilege than necessary to perform a job</a:t>
            </a:r>
          </a:p>
          <a:p>
            <a:r>
              <a:rPr lang="en-CA" dirty="0"/>
              <a:t>Limit users and process to accessing only the resources necessary, therefore limiting risk.</a:t>
            </a:r>
          </a:p>
        </p:txBody>
      </p:sp>
      <p:sp>
        <p:nvSpPr>
          <p:cNvPr id="288773" name="Rectangle 5"/>
          <p:cNvSpPr>
            <a:spLocks noChangeArrowheads="1"/>
          </p:cNvSpPr>
          <p:nvPr/>
        </p:nvSpPr>
        <p:spPr bwMode="auto">
          <a:xfrm>
            <a:off x="539750" y="4849829"/>
            <a:ext cx="2087563" cy="1008063"/>
          </a:xfrm>
          <a:prstGeom prst="rect">
            <a:avLst/>
          </a:prstGeom>
          <a:solidFill>
            <a:srgbClr val="FFFF99"/>
          </a:solidFill>
          <a:ln w="19050" algn="ctr">
            <a:solidFill>
              <a:schemeClr val="tx1"/>
            </a:solidFill>
            <a:miter lim="800000"/>
            <a:headEnd/>
            <a:tailEnd/>
          </a:ln>
          <a:effectLst/>
        </p:spPr>
        <p:txBody>
          <a:bodyPr anchor="ctr"/>
          <a:lstStyle/>
          <a:p>
            <a:pPr algn="l" defTabSz="914400"/>
            <a:r>
              <a:rPr lang="en-CA" dirty="0"/>
              <a:t>Identify </a:t>
            </a:r>
            <a:r>
              <a:rPr lang="en-CA" dirty="0" smtClean="0"/>
              <a:t>what is </a:t>
            </a:r>
            <a:r>
              <a:rPr lang="en-CA" dirty="0"/>
              <a:t>each user’s </a:t>
            </a:r>
            <a:r>
              <a:rPr lang="en-CA" dirty="0" smtClean="0"/>
              <a:t>job</a:t>
            </a:r>
            <a:endParaRPr lang="en-CA" dirty="0"/>
          </a:p>
        </p:txBody>
      </p:sp>
      <p:sp>
        <p:nvSpPr>
          <p:cNvPr id="288774" name="Rectangle 6"/>
          <p:cNvSpPr>
            <a:spLocks noChangeArrowheads="1"/>
          </p:cNvSpPr>
          <p:nvPr/>
        </p:nvSpPr>
        <p:spPr bwMode="auto">
          <a:xfrm>
            <a:off x="3059113" y="4849829"/>
            <a:ext cx="2519362" cy="1008063"/>
          </a:xfrm>
          <a:prstGeom prst="rect">
            <a:avLst/>
          </a:prstGeom>
          <a:solidFill>
            <a:srgbClr val="FFFF99"/>
          </a:solidFill>
          <a:ln w="19050" algn="ctr">
            <a:solidFill>
              <a:schemeClr val="tx1"/>
            </a:solidFill>
            <a:miter lim="800000"/>
            <a:headEnd/>
            <a:tailEnd/>
          </a:ln>
          <a:effectLst/>
        </p:spPr>
        <p:txBody>
          <a:bodyPr anchor="ctr"/>
          <a:lstStyle/>
          <a:p>
            <a:pPr algn="l">
              <a:buClr>
                <a:schemeClr val="accent2"/>
              </a:buClr>
            </a:pPr>
            <a:r>
              <a:rPr lang="en-CA" dirty="0"/>
              <a:t>Identify the minimum privileges required</a:t>
            </a:r>
          </a:p>
        </p:txBody>
      </p:sp>
      <p:sp>
        <p:nvSpPr>
          <p:cNvPr id="288775" name="Rectangle 7"/>
          <p:cNvSpPr>
            <a:spLocks noChangeArrowheads="1"/>
          </p:cNvSpPr>
          <p:nvPr/>
        </p:nvSpPr>
        <p:spPr bwMode="auto">
          <a:xfrm>
            <a:off x="6013450" y="4849829"/>
            <a:ext cx="2519363" cy="1008063"/>
          </a:xfrm>
          <a:prstGeom prst="rect">
            <a:avLst/>
          </a:prstGeom>
          <a:solidFill>
            <a:srgbClr val="FFFF99"/>
          </a:solidFill>
          <a:ln w="19050" algn="ctr">
            <a:solidFill>
              <a:schemeClr val="tx1"/>
            </a:solidFill>
            <a:miter lim="800000"/>
            <a:headEnd/>
            <a:tailEnd/>
          </a:ln>
          <a:effectLst/>
        </p:spPr>
        <p:txBody>
          <a:bodyPr anchor="ctr"/>
          <a:lstStyle/>
          <a:p>
            <a:pPr algn="l">
              <a:buClr>
                <a:schemeClr val="accent2"/>
              </a:buClr>
            </a:pPr>
            <a:r>
              <a:rPr lang="en-CA" dirty="0"/>
              <a:t>Restrict user to the domain with those privileges</a:t>
            </a:r>
          </a:p>
        </p:txBody>
      </p:sp>
      <p:cxnSp>
        <p:nvCxnSpPr>
          <p:cNvPr id="288778" name="AutoShape 10"/>
          <p:cNvCxnSpPr>
            <a:cxnSpLocks noChangeShapeType="1"/>
            <a:stCxn id="288773" idx="3"/>
            <a:endCxn id="288774" idx="1"/>
          </p:cNvCxnSpPr>
          <p:nvPr/>
        </p:nvCxnSpPr>
        <p:spPr bwMode="auto">
          <a:xfrm>
            <a:off x="2636838" y="5354654"/>
            <a:ext cx="412750" cy="0"/>
          </a:xfrm>
          <a:prstGeom prst="straightConnector1">
            <a:avLst/>
          </a:prstGeom>
          <a:noFill/>
          <a:ln w="38100">
            <a:solidFill>
              <a:schemeClr val="tx1"/>
            </a:solidFill>
            <a:round/>
            <a:headEnd/>
            <a:tailEnd type="triangle" w="med" len="med"/>
          </a:ln>
          <a:effectLst/>
        </p:spPr>
      </p:cxnSp>
      <p:cxnSp>
        <p:nvCxnSpPr>
          <p:cNvPr id="288779" name="AutoShape 11"/>
          <p:cNvCxnSpPr>
            <a:cxnSpLocks noChangeShapeType="1"/>
            <a:stCxn id="288774" idx="3"/>
            <a:endCxn id="288775" idx="1"/>
          </p:cNvCxnSpPr>
          <p:nvPr/>
        </p:nvCxnSpPr>
        <p:spPr bwMode="auto">
          <a:xfrm>
            <a:off x="5588000" y="5354654"/>
            <a:ext cx="415925" cy="0"/>
          </a:xfrm>
          <a:prstGeom prst="straightConnector1">
            <a:avLst/>
          </a:prstGeom>
          <a:noFill/>
          <a:ln w="38100">
            <a:solidFill>
              <a:schemeClr val="tx1"/>
            </a:solidFill>
            <a:round/>
            <a:headEnd/>
            <a:tailEnd type="triangle" w="med" len="med"/>
          </a:ln>
          <a:effectLst/>
        </p:spPr>
      </p:cxnSp>
      <p:sp>
        <p:nvSpPr>
          <p:cNvPr id="11" name="Footer Placeholder 10"/>
          <p:cNvSpPr>
            <a:spLocks noGrp="1"/>
          </p:cNvSpPr>
          <p:nvPr>
            <p:ph type="ftr" sz="quarter" idx="13"/>
          </p:nvPr>
        </p:nvSpPr>
        <p:spPr/>
        <p:txBody>
          <a:bodyPr/>
          <a:lstStyle/>
          <a:p>
            <a:r>
              <a:rPr lang="en-US" dirty="0" smtClean="0"/>
              <a:t>L02 Access Controls</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Process of Accountability</a:t>
            </a:r>
            <a:endParaRPr lang="en-US" dirty="0"/>
          </a:p>
        </p:txBody>
      </p:sp>
      <p:sp>
        <p:nvSpPr>
          <p:cNvPr id="3" name="Content Placeholder 2"/>
          <p:cNvSpPr>
            <a:spLocks noGrp="1"/>
          </p:cNvSpPr>
          <p:nvPr>
            <p:ph idx="1"/>
          </p:nvPr>
        </p:nvSpPr>
        <p:spPr/>
        <p:txBody>
          <a:bodyPr>
            <a:normAutofit fontScale="62500" lnSpcReduction="20000"/>
          </a:bodyPr>
          <a:lstStyle/>
          <a:p>
            <a:pPr>
              <a:buNone/>
            </a:pPr>
            <a:r>
              <a:rPr lang="en-US" dirty="0" smtClean="0"/>
              <a:t>Identification: </a:t>
            </a:r>
          </a:p>
          <a:p>
            <a:pPr lvl="1">
              <a:buNone/>
            </a:pPr>
            <a:r>
              <a:rPr lang="en-US" sz="2400" dirty="0" smtClean="0"/>
              <a:t>- it is the process by which a subject professes identity and accountability is initiated. E.g.: Username, logon ID, PIN, smart card.</a:t>
            </a:r>
            <a:endParaRPr lang="en-US" dirty="0" smtClean="0"/>
          </a:p>
          <a:p>
            <a:pPr>
              <a:buNone/>
            </a:pPr>
            <a:r>
              <a:rPr lang="en-US" dirty="0" smtClean="0"/>
              <a:t>Authentication:</a:t>
            </a:r>
          </a:p>
          <a:p>
            <a:pPr>
              <a:buNone/>
            </a:pPr>
            <a:r>
              <a:rPr lang="en-US" dirty="0" smtClean="0"/>
              <a:t>	</a:t>
            </a:r>
            <a:r>
              <a:rPr lang="en-US" sz="2400" dirty="0" smtClean="0"/>
              <a:t>- the process of verifying or testing that a claimed identity is valid. E.g.: password, PIN, lock combination, mother’s maiden name, favorite color, etc. </a:t>
            </a:r>
          </a:p>
          <a:p>
            <a:pPr>
              <a:buNone/>
            </a:pPr>
            <a:r>
              <a:rPr lang="en-US" dirty="0" smtClean="0"/>
              <a:t>Authorization:</a:t>
            </a:r>
          </a:p>
          <a:p>
            <a:pPr>
              <a:buNone/>
            </a:pPr>
            <a:r>
              <a:rPr lang="en-US" dirty="0" smtClean="0"/>
              <a:t>	</a:t>
            </a:r>
            <a:r>
              <a:rPr lang="en-US" sz="2600" dirty="0" smtClean="0"/>
              <a:t>- This process ensures that the requested activity or object access is possible given the rights and privileged assigned to the authenticated identity (which is usually referred as subject). E.G. : You be able to read a file but not delete.</a:t>
            </a:r>
          </a:p>
          <a:p>
            <a:pPr>
              <a:buNone/>
            </a:pPr>
            <a:r>
              <a:rPr lang="en-US" dirty="0" smtClean="0"/>
              <a:t>Auditing and Accountability</a:t>
            </a:r>
          </a:p>
          <a:p>
            <a:pPr>
              <a:buNone/>
            </a:pPr>
            <a:r>
              <a:rPr lang="en-US" dirty="0" smtClean="0"/>
              <a:t>	</a:t>
            </a:r>
            <a:r>
              <a:rPr lang="en-US" sz="2600" dirty="0" smtClean="0"/>
              <a:t>- Auditing is the process by which online activities of user accounts and processes are tracked and recorded. Auditing produces audit trails. Audit trail can be used to reconstruct event and to verify whether a security policy or authorization is violated. </a:t>
            </a:r>
          </a:p>
          <a:p>
            <a:pPr>
              <a:buNone/>
            </a:pPr>
            <a:endParaRPr lang="en-US" dirty="0"/>
          </a:p>
        </p:txBody>
      </p:sp>
      <p:sp>
        <p:nvSpPr>
          <p:cNvPr id="4" name="Slide Number Placeholder 3"/>
          <p:cNvSpPr>
            <a:spLocks noGrp="1"/>
          </p:cNvSpPr>
          <p:nvPr>
            <p:ph type="sldNum" sz="quarter" idx="12"/>
          </p:nvPr>
        </p:nvSpPr>
        <p:spPr/>
        <p:txBody>
          <a:bodyPr/>
          <a:lstStyle/>
          <a:p>
            <a:fld id="{107B1B84-1149-468F-8E3D-074FDC78B83C}" type="slidenum">
              <a:rPr lang="en-US" smtClean="0"/>
              <a:pPr/>
              <a:t>16</a:t>
            </a:fld>
            <a:endParaRPr lang="en-US" dirty="0"/>
          </a:p>
        </p:txBody>
      </p:sp>
      <p:sp>
        <p:nvSpPr>
          <p:cNvPr id="5" name="Footer Placeholder 4"/>
          <p:cNvSpPr>
            <a:spLocks noGrp="1"/>
          </p:cNvSpPr>
          <p:nvPr>
            <p:ph type="ftr" sz="quarter" idx="13"/>
          </p:nvPr>
        </p:nvSpPr>
        <p:spPr/>
        <p:txBody>
          <a:bodyPr/>
          <a:lstStyle/>
          <a:p>
            <a:r>
              <a:rPr lang="en-US" smtClean="0"/>
              <a:t>L02 Access Controls</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8946" name="Rectangle 2"/>
          <p:cNvSpPr>
            <a:spLocks noGrp="1" noChangeArrowheads="1"/>
          </p:cNvSpPr>
          <p:nvPr>
            <p:ph type="title"/>
          </p:nvPr>
        </p:nvSpPr>
        <p:spPr>
          <a:ln/>
        </p:spPr>
        <p:txBody>
          <a:bodyPr>
            <a:normAutofit fontScale="90000"/>
          </a:bodyPr>
          <a:lstStyle/>
          <a:p>
            <a:r>
              <a:rPr lang="en-CA" dirty="0" smtClean="0"/>
              <a:t>Process of Accountability</a:t>
            </a:r>
            <a:r>
              <a:rPr lang="en-CA" dirty="0"/>
              <a:t/>
            </a:r>
            <a:br>
              <a:rPr lang="en-CA" dirty="0"/>
            </a:br>
            <a:endParaRPr lang="en-CA" dirty="0"/>
          </a:p>
        </p:txBody>
      </p:sp>
      <p:sp>
        <p:nvSpPr>
          <p:cNvPr id="338947" name="Rectangle 3"/>
          <p:cNvSpPr>
            <a:spLocks noGrp="1" noChangeArrowheads="1"/>
          </p:cNvSpPr>
          <p:nvPr>
            <p:ph sz="half" idx="1"/>
          </p:nvPr>
        </p:nvSpPr>
        <p:spPr/>
        <p:txBody>
          <a:bodyPr/>
          <a:lstStyle/>
          <a:p>
            <a:pPr marL="180975" indent="-180975"/>
            <a:r>
              <a:rPr lang="en-CA" sz="2000" b="1" dirty="0">
                <a:solidFill>
                  <a:srgbClr val="FF0000"/>
                </a:solidFill>
              </a:rPr>
              <a:t>Infrastructure:</a:t>
            </a:r>
          </a:p>
          <a:p>
            <a:pPr marL="180975" indent="-180975">
              <a:buFontTx/>
              <a:buChar char="•"/>
            </a:pPr>
            <a:r>
              <a:rPr lang="en-CA" sz="2000" dirty="0"/>
              <a:t>User directories</a:t>
            </a:r>
          </a:p>
          <a:p>
            <a:pPr marL="180975" indent="-180975">
              <a:buFontTx/>
              <a:buChar char="•"/>
            </a:pPr>
            <a:r>
              <a:rPr lang="en-CA" sz="2000" dirty="0"/>
              <a:t>HR, payroll, contract management</a:t>
            </a:r>
          </a:p>
          <a:p>
            <a:pPr marL="180975" indent="-180975">
              <a:buFontTx/>
              <a:buChar char="•"/>
            </a:pPr>
            <a:r>
              <a:rPr lang="en-CA" sz="2000" dirty="0"/>
              <a:t>Line of business applications</a:t>
            </a:r>
          </a:p>
          <a:p>
            <a:pPr marL="180975" indent="-180975">
              <a:buFontTx/>
              <a:buChar char="•"/>
            </a:pPr>
            <a:r>
              <a:rPr lang="en-CA" sz="2000" dirty="0"/>
              <a:t>Customer relationship management</a:t>
            </a:r>
          </a:p>
          <a:p>
            <a:pPr marL="180975" indent="-180975">
              <a:buFontTx/>
              <a:buChar char="•"/>
            </a:pPr>
            <a:r>
              <a:rPr lang="en-CA" sz="2000" dirty="0"/>
              <a:t>Electronic commerce</a:t>
            </a:r>
          </a:p>
          <a:p>
            <a:pPr marL="180975" indent="-180975">
              <a:buFontTx/>
              <a:buChar char="•"/>
            </a:pPr>
            <a:r>
              <a:rPr lang="en-CA" sz="2000" dirty="0"/>
              <a:t>Enterprise resource management systems planning</a:t>
            </a:r>
          </a:p>
        </p:txBody>
      </p:sp>
      <p:sp>
        <p:nvSpPr>
          <p:cNvPr id="338948" name="Rectangle 4"/>
          <p:cNvSpPr>
            <a:spLocks noGrp="1" noChangeArrowheads="1"/>
          </p:cNvSpPr>
          <p:nvPr>
            <p:ph sz="half" idx="2"/>
          </p:nvPr>
        </p:nvSpPr>
        <p:spPr/>
        <p:txBody>
          <a:bodyPr/>
          <a:lstStyle/>
          <a:p>
            <a:pPr marL="180975" indent="-180975"/>
            <a:r>
              <a:rPr lang="en-CA" sz="2000" b="1" dirty="0">
                <a:solidFill>
                  <a:srgbClr val="FF0000"/>
                </a:solidFill>
              </a:rPr>
              <a:t>Different user types:</a:t>
            </a:r>
          </a:p>
          <a:p>
            <a:pPr marL="180975" indent="-180975">
              <a:buFontTx/>
              <a:buChar char="•"/>
            </a:pPr>
            <a:r>
              <a:rPr lang="en-CA" sz="2000" dirty="0"/>
              <a:t>Employees</a:t>
            </a:r>
          </a:p>
          <a:p>
            <a:pPr marL="180975" indent="-180975">
              <a:buFontTx/>
              <a:buChar char="•"/>
            </a:pPr>
            <a:r>
              <a:rPr lang="en-CA" sz="2000" dirty="0"/>
              <a:t>Contractors</a:t>
            </a:r>
          </a:p>
          <a:p>
            <a:pPr marL="180975" indent="-180975">
              <a:buFontTx/>
              <a:buChar char="•"/>
            </a:pPr>
            <a:r>
              <a:rPr lang="en-CA" sz="2000" dirty="0"/>
              <a:t>Partners</a:t>
            </a:r>
          </a:p>
          <a:p>
            <a:pPr marL="180975" indent="-180975">
              <a:buFontTx/>
              <a:buChar char="•"/>
            </a:pPr>
            <a:r>
              <a:rPr lang="en-CA" sz="2000" dirty="0"/>
              <a:t>Vendors</a:t>
            </a:r>
          </a:p>
          <a:p>
            <a:pPr marL="180975" indent="-180975">
              <a:buFontTx/>
              <a:buChar char="•"/>
            </a:pPr>
            <a:r>
              <a:rPr lang="en-CA" sz="2000" dirty="0"/>
              <a:t>Customers</a:t>
            </a:r>
          </a:p>
          <a:p>
            <a:pPr marL="180975" indent="-180975"/>
            <a:endParaRPr lang="en-CA" sz="2000" dirty="0"/>
          </a:p>
        </p:txBody>
      </p:sp>
      <p:sp>
        <p:nvSpPr>
          <p:cNvPr id="7" name="Slide Number Placeholder 5"/>
          <p:cNvSpPr>
            <a:spLocks noGrp="1"/>
          </p:cNvSpPr>
          <p:nvPr>
            <p:ph type="sldNum" sz="quarter" idx="12"/>
          </p:nvPr>
        </p:nvSpPr>
        <p:spPr/>
        <p:txBody>
          <a:bodyPr/>
          <a:lstStyle/>
          <a:p>
            <a:fld id="{E17AD6F5-0DB6-46E5-A358-8A2C47ABD293}" type="slidenum">
              <a:rPr lang="en-US"/>
              <a:pPr/>
              <a:t>17</a:t>
            </a:fld>
            <a:endParaRPr lang="en-US" dirty="0"/>
          </a:p>
        </p:txBody>
      </p:sp>
      <p:sp>
        <p:nvSpPr>
          <p:cNvPr id="338949" name="Text Box 5"/>
          <p:cNvSpPr txBox="1">
            <a:spLocks noChangeArrowheads="1"/>
          </p:cNvSpPr>
          <p:nvPr/>
        </p:nvSpPr>
        <p:spPr bwMode="auto">
          <a:xfrm>
            <a:off x="1258888" y="1268413"/>
            <a:ext cx="7129462" cy="701675"/>
          </a:xfrm>
          <a:prstGeom prst="rect">
            <a:avLst/>
          </a:prstGeom>
          <a:noFill/>
          <a:ln w="25400" algn="ctr">
            <a:noFill/>
            <a:miter lim="800000"/>
            <a:headEnd/>
            <a:tailEnd/>
          </a:ln>
          <a:effectLst/>
        </p:spPr>
        <p:txBody>
          <a:bodyPr>
            <a:spAutoFit/>
          </a:bodyPr>
          <a:lstStyle/>
          <a:p>
            <a:pPr marL="342900" indent="-342900" defTabSz="914400">
              <a:spcBef>
                <a:spcPct val="50000"/>
              </a:spcBef>
            </a:pPr>
            <a:r>
              <a:rPr lang="en-CA" dirty="0"/>
              <a:t>Modern organizations have complex and diverse business requirements.</a:t>
            </a:r>
          </a:p>
        </p:txBody>
      </p:sp>
      <p:sp>
        <p:nvSpPr>
          <p:cNvPr id="8" name="Footer Placeholder 7"/>
          <p:cNvSpPr>
            <a:spLocks noGrp="1"/>
          </p:cNvSpPr>
          <p:nvPr>
            <p:ph type="ftr" sz="quarter" idx="11"/>
          </p:nvPr>
        </p:nvSpPr>
        <p:spPr/>
        <p:txBody>
          <a:bodyPr/>
          <a:lstStyle/>
          <a:p>
            <a:r>
              <a:rPr lang="en-US" dirty="0" smtClean="0"/>
              <a:t>L02 Access Controls</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7858" name="Rectangle 2"/>
          <p:cNvSpPr>
            <a:spLocks noGrp="1" noChangeArrowheads="1"/>
          </p:cNvSpPr>
          <p:nvPr>
            <p:ph type="title"/>
          </p:nvPr>
        </p:nvSpPr>
        <p:spPr>
          <a:ln/>
        </p:spPr>
        <p:txBody>
          <a:bodyPr>
            <a:normAutofit/>
          </a:bodyPr>
          <a:lstStyle/>
          <a:p>
            <a:r>
              <a:rPr lang="en-CA" dirty="0" smtClean="0"/>
              <a:t>Identity Management</a:t>
            </a:r>
            <a:endParaRPr lang="en-CA" dirty="0"/>
          </a:p>
        </p:txBody>
      </p:sp>
      <p:sp>
        <p:nvSpPr>
          <p:cNvPr id="377860" name="Rectangle 4"/>
          <p:cNvSpPr>
            <a:spLocks noGrp="1" noChangeArrowheads="1"/>
          </p:cNvSpPr>
          <p:nvPr>
            <p:ph idx="1"/>
          </p:nvPr>
        </p:nvSpPr>
        <p:spPr/>
        <p:txBody>
          <a:bodyPr>
            <a:normAutofit/>
          </a:bodyPr>
          <a:lstStyle/>
          <a:p>
            <a:pPr marL="180975" indent="-180975">
              <a:buFontTx/>
              <a:buChar char="•"/>
            </a:pPr>
            <a:r>
              <a:rPr lang="en-CA" sz="2400" b="1" dirty="0" smtClean="0">
                <a:solidFill>
                  <a:srgbClr val="000099"/>
                </a:solidFill>
              </a:rPr>
              <a:t>Consistency</a:t>
            </a:r>
            <a:r>
              <a:rPr lang="en-CA" sz="2400" b="1" dirty="0">
                <a:solidFill>
                  <a:srgbClr val="000099"/>
                </a:solidFill>
              </a:rPr>
              <a:t>:</a:t>
            </a:r>
            <a:r>
              <a:rPr lang="en-CA" sz="2400" dirty="0"/>
              <a:t>  IDs must be the same across all systems</a:t>
            </a:r>
          </a:p>
          <a:p>
            <a:pPr marL="180975" indent="-180975">
              <a:buFontTx/>
              <a:buChar char="•"/>
            </a:pPr>
            <a:r>
              <a:rPr lang="en-CA" sz="2400" b="1" dirty="0">
                <a:solidFill>
                  <a:srgbClr val="000099"/>
                </a:solidFill>
              </a:rPr>
              <a:t>Efficiency:</a:t>
            </a:r>
            <a:r>
              <a:rPr lang="en-CA" sz="2400" dirty="0"/>
              <a:t>  must not be cumbersome to add users with access to multiple systems</a:t>
            </a:r>
          </a:p>
          <a:p>
            <a:pPr marL="180975" indent="-180975">
              <a:buFontTx/>
              <a:buChar char="•"/>
            </a:pPr>
            <a:r>
              <a:rPr lang="en-CA" sz="2400" b="1" dirty="0">
                <a:solidFill>
                  <a:srgbClr val="000099"/>
                </a:solidFill>
              </a:rPr>
              <a:t>Reliability:</a:t>
            </a:r>
            <a:r>
              <a:rPr lang="en-CA" sz="2400" dirty="0"/>
              <a:t>  process used to update user information on every system must produce data that is complete, timely and accurate</a:t>
            </a:r>
          </a:p>
          <a:p>
            <a:pPr marL="180975" indent="-180975">
              <a:buFontTx/>
              <a:buChar char="•"/>
            </a:pPr>
            <a:r>
              <a:rPr lang="en-CA" sz="2400" b="1" dirty="0">
                <a:solidFill>
                  <a:srgbClr val="000099"/>
                </a:solidFill>
              </a:rPr>
              <a:t>Scalability:</a:t>
            </a:r>
            <a:r>
              <a:rPr lang="en-CA" sz="2400" dirty="0"/>
              <a:t>  typically tens of thousands of internal users, hundreds or thousands of partners or clients.  IDM systems must be able to accommodate numbers and peak transaction rates </a:t>
            </a:r>
          </a:p>
        </p:txBody>
      </p:sp>
      <p:sp>
        <p:nvSpPr>
          <p:cNvPr id="5" name="Slide Number Placeholder 4"/>
          <p:cNvSpPr>
            <a:spLocks noGrp="1"/>
          </p:cNvSpPr>
          <p:nvPr>
            <p:ph type="sldNum" sz="quarter" idx="12"/>
          </p:nvPr>
        </p:nvSpPr>
        <p:spPr>
          <a:prstGeom prst="rect">
            <a:avLst/>
          </a:prstGeom>
        </p:spPr>
        <p:txBody>
          <a:bodyPr/>
          <a:lstStyle/>
          <a:p>
            <a:fld id="{3019A857-4AC5-4819-A3DC-D6AFB5399B65}" type="slidenum">
              <a:rPr lang="en-US"/>
              <a:pPr/>
              <a:t>18</a:t>
            </a:fld>
            <a:endParaRPr lang="en-US" dirty="0"/>
          </a:p>
        </p:txBody>
      </p:sp>
      <p:sp>
        <p:nvSpPr>
          <p:cNvPr id="6" name="Footer Placeholder 5"/>
          <p:cNvSpPr>
            <a:spLocks noGrp="1"/>
          </p:cNvSpPr>
          <p:nvPr>
            <p:ph type="ftr" sz="quarter" idx="13"/>
          </p:nvPr>
        </p:nvSpPr>
        <p:spPr/>
        <p:txBody>
          <a:bodyPr/>
          <a:lstStyle/>
          <a:p>
            <a:r>
              <a:rPr lang="en-US" dirty="0" smtClean="0"/>
              <a:t>L02 Access Controls</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3106" name="Rectangle 2"/>
          <p:cNvSpPr>
            <a:spLocks noGrp="1" noChangeArrowheads="1"/>
          </p:cNvSpPr>
          <p:nvPr>
            <p:ph type="title"/>
          </p:nvPr>
        </p:nvSpPr>
        <p:spPr>
          <a:ln/>
        </p:spPr>
        <p:txBody>
          <a:bodyPr/>
          <a:lstStyle/>
          <a:p>
            <a:r>
              <a:rPr lang="en-CA" dirty="0"/>
              <a:t>Types of Authentication</a:t>
            </a:r>
          </a:p>
        </p:txBody>
      </p:sp>
      <p:sp>
        <p:nvSpPr>
          <p:cNvPr id="303107" name="Rectangle 3"/>
          <p:cNvSpPr>
            <a:spLocks noGrp="1" noChangeArrowheads="1"/>
          </p:cNvSpPr>
          <p:nvPr>
            <p:ph idx="1"/>
          </p:nvPr>
        </p:nvSpPr>
        <p:spPr/>
        <p:txBody>
          <a:bodyPr>
            <a:normAutofit lnSpcReduction="10000"/>
          </a:bodyPr>
          <a:lstStyle/>
          <a:p>
            <a:pPr>
              <a:lnSpc>
                <a:spcPct val="90000"/>
              </a:lnSpc>
            </a:pPr>
            <a:r>
              <a:rPr lang="en-CA" sz="2800" dirty="0" smtClean="0"/>
              <a:t>Type 1:  Something </a:t>
            </a:r>
            <a:r>
              <a:rPr lang="en-CA" sz="2800" dirty="0"/>
              <a:t>you know</a:t>
            </a:r>
          </a:p>
          <a:p>
            <a:pPr lvl="1">
              <a:lnSpc>
                <a:spcPct val="90000"/>
              </a:lnSpc>
            </a:pPr>
            <a:r>
              <a:rPr lang="en-CA" sz="2400" dirty="0"/>
              <a:t>password, pass phrase</a:t>
            </a:r>
          </a:p>
          <a:p>
            <a:pPr>
              <a:lnSpc>
                <a:spcPct val="90000"/>
              </a:lnSpc>
            </a:pPr>
            <a:r>
              <a:rPr lang="en-CA" sz="2800" dirty="0" smtClean="0"/>
              <a:t>Type 2:  Something </a:t>
            </a:r>
            <a:r>
              <a:rPr lang="en-CA" sz="2800" dirty="0"/>
              <a:t>you have</a:t>
            </a:r>
          </a:p>
          <a:p>
            <a:pPr lvl="1">
              <a:lnSpc>
                <a:spcPct val="90000"/>
              </a:lnSpc>
            </a:pPr>
            <a:r>
              <a:rPr lang="en-CA" sz="2400" dirty="0"/>
              <a:t>swipe card, token</a:t>
            </a:r>
          </a:p>
          <a:p>
            <a:pPr>
              <a:lnSpc>
                <a:spcPct val="90000"/>
              </a:lnSpc>
            </a:pPr>
            <a:r>
              <a:rPr lang="en-CA" sz="2800" dirty="0" smtClean="0"/>
              <a:t>Type 3:  Something </a:t>
            </a:r>
            <a:r>
              <a:rPr lang="en-CA" sz="2800" dirty="0"/>
              <a:t>you are or do</a:t>
            </a:r>
          </a:p>
          <a:p>
            <a:pPr lvl="1">
              <a:lnSpc>
                <a:spcPct val="90000"/>
              </a:lnSpc>
            </a:pPr>
            <a:r>
              <a:rPr lang="en-CA" sz="2400" dirty="0"/>
              <a:t>Biometrics, behavioural</a:t>
            </a:r>
          </a:p>
          <a:p>
            <a:pPr lvl="1">
              <a:lnSpc>
                <a:spcPct val="90000"/>
              </a:lnSpc>
            </a:pPr>
            <a:endParaRPr lang="en-CA" sz="2400" dirty="0"/>
          </a:p>
          <a:p>
            <a:pPr>
              <a:lnSpc>
                <a:spcPct val="90000"/>
              </a:lnSpc>
            </a:pPr>
            <a:r>
              <a:rPr lang="en-CA" sz="2800" dirty="0"/>
              <a:t>Two-factor authentication (or strong authentication) requires two </a:t>
            </a:r>
            <a:r>
              <a:rPr lang="en-CA" sz="2800" b="1" dirty="0">
                <a:solidFill>
                  <a:srgbClr val="FF0000"/>
                </a:solidFill>
              </a:rPr>
              <a:t>different</a:t>
            </a:r>
            <a:r>
              <a:rPr lang="en-CA" sz="2800" dirty="0"/>
              <a:t> </a:t>
            </a:r>
            <a:r>
              <a:rPr lang="en-CA" sz="2800" b="1" dirty="0">
                <a:solidFill>
                  <a:srgbClr val="FF0000"/>
                </a:solidFill>
              </a:rPr>
              <a:t>TYPES</a:t>
            </a:r>
            <a:r>
              <a:rPr lang="en-CA" sz="2800" dirty="0"/>
              <a:t> of authentication.</a:t>
            </a:r>
          </a:p>
        </p:txBody>
      </p:sp>
      <p:sp>
        <p:nvSpPr>
          <p:cNvPr id="9" name="Slide Number Placeholder 4"/>
          <p:cNvSpPr>
            <a:spLocks noGrp="1"/>
          </p:cNvSpPr>
          <p:nvPr>
            <p:ph type="sldNum" sz="quarter" idx="12"/>
          </p:nvPr>
        </p:nvSpPr>
        <p:spPr>
          <a:prstGeom prst="rect">
            <a:avLst/>
          </a:prstGeom>
        </p:spPr>
        <p:txBody>
          <a:bodyPr/>
          <a:lstStyle/>
          <a:p>
            <a:fld id="{F0EF9B89-4337-495C-B538-332B8F7E8964}" type="slidenum">
              <a:rPr lang="en-US"/>
              <a:pPr/>
              <a:t>19</a:t>
            </a:fld>
            <a:endParaRPr lang="en-US" dirty="0"/>
          </a:p>
        </p:txBody>
      </p:sp>
      <p:sp>
        <p:nvSpPr>
          <p:cNvPr id="303108" name="Line 4"/>
          <p:cNvSpPr>
            <a:spLocks noChangeShapeType="1"/>
          </p:cNvSpPr>
          <p:nvPr/>
        </p:nvSpPr>
        <p:spPr bwMode="auto">
          <a:xfrm>
            <a:off x="7524750" y="1619258"/>
            <a:ext cx="0" cy="2952750"/>
          </a:xfrm>
          <a:prstGeom prst="line">
            <a:avLst/>
          </a:prstGeom>
          <a:noFill/>
          <a:ln w="57150">
            <a:solidFill>
              <a:schemeClr val="tx2"/>
            </a:solidFill>
            <a:round/>
            <a:headEnd/>
            <a:tailEnd type="triangle" w="med" len="med"/>
          </a:ln>
          <a:effectLst/>
        </p:spPr>
        <p:txBody>
          <a:bodyPr/>
          <a:lstStyle/>
          <a:p>
            <a:endParaRPr lang="en-US" dirty="0"/>
          </a:p>
        </p:txBody>
      </p:sp>
      <p:sp>
        <p:nvSpPr>
          <p:cNvPr id="303109" name="Text Box 5"/>
          <p:cNvSpPr txBox="1">
            <a:spLocks noChangeArrowheads="1"/>
          </p:cNvSpPr>
          <p:nvPr/>
        </p:nvSpPr>
        <p:spPr bwMode="auto">
          <a:xfrm>
            <a:off x="7667625" y="2266958"/>
            <a:ext cx="1476375" cy="1328737"/>
          </a:xfrm>
          <a:prstGeom prst="rect">
            <a:avLst/>
          </a:prstGeom>
          <a:noFill/>
          <a:ln w="9525">
            <a:noFill/>
            <a:miter lim="800000"/>
            <a:headEnd/>
            <a:tailEnd/>
          </a:ln>
          <a:effectLst/>
        </p:spPr>
        <p:txBody>
          <a:bodyPr>
            <a:spAutoFit/>
          </a:bodyPr>
          <a:lstStyle/>
          <a:p>
            <a:pPr algn="l">
              <a:spcBef>
                <a:spcPct val="50000"/>
              </a:spcBef>
            </a:pPr>
            <a:r>
              <a:rPr lang="en-CA" sz="1800" dirty="0">
                <a:solidFill>
                  <a:srgbClr val="FF0000"/>
                </a:solidFill>
              </a:rPr>
              <a:t>remember:</a:t>
            </a:r>
          </a:p>
          <a:p>
            <a:pPr algn="l">
              <a:spcBef>
                <a:spcPct val="50000"/>
              </a:spcBef>
            </a:pPr>
            <a:r>
              <a:rPr lang="en-CA" sz="1800" dirty="0"/>
              <a:t>increasing order of strength</a:t>
            </a:r>
          </a:p>
        </p:txBody>
      </p:sp>
      <p:pic>
        <p:nvPicPr>
          <p:cNvPr id="303111" name="Picture 7" descr="MCj04325260000[1]"/>
          <p:cNvPicPr>
            <a:picLocks noChangeAspect="1" noChangeArrowheads="1"/>
          </p:cNvPicPr>
          <p:nvPr/>
        </p:nvPicPr>
        <p:blipFill>
          <a:blip r:embed="rId3" cstate="print"/>
          <a:srcRect/>
          <a:stretch>
            <a:fillRect/>
          </a:stretch>
        </p:blipFill>
        <p:spPr bwMode="auto">
          <a:xfrm>
            <a:off x="6372225" y="2554295"/>
            <a:ext cx="798513" cy="798513"/>
          </a:xfrm>
          <a:prstGeom prst="rect">
            <a:avLst/>
          </a:prstGeom>
          <a:noFill/>
        </p:spPr>
      </p:pic>
      <p:sp>
        <p:nvSpPr>
          <p:cNvPr id="8" name="Footer Placeholder 7"/>
          <p:cNvSpPr>
            <a:spLocks noGrp="1"/>
          </p:cNvSpPr>
          <p:nvPr>
            <p:ph type="ftr" sz="quarter" idx="13"/>
          </p:nvPr>
        </p:nvSpPr>
        <p:spPr/>
        <p:txBody>
          <a:bodyPr/>
          <a:lstStyle/>
          <a:p>
            <a:r>
              <a:rPr lang="en-US" dirty="0" smtClean="0"/>
              <a:t>L02 Access Controls</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Rectangle 2"/>
          <p:cNvSpPr>
            <a:spLocks noGrp="1" noChangeArrowheads="1"/>
          </p:cNvSpPr>
          <p:nvPr>
            <p:ph type="title"/>
          </p:nvPr>
        </p:nvSpPr>
        <p:spPr>
          <a:ln/>
        </p:spPr>
        <p:txBody>
          <a:bodyPr/>
          <a:lstStyle/>
          <a:p>
            <a:r>
              <a:rPr lang="en-CA" dirty="0"/>
              <a:t>Introduction</a:t>
            </a:r>
          </a:p>
        </p:txBody>
      </p:sp>
      <p:sp>
        <p:nvSpPr>
          <p:cNvPr id="175107" name="Rectangle 3"/>
          <p:cNvSpPr>
            <a:spLocks noGrp="1" noChangeArrowheads="1"/>
          </p:cNvSpPr>
          <p:nvPr>
            <p:ph idx="1"/>
          </p:nvPr>
        </p:nvSpPr>
        <p:spPr/>
        <p:txBody>
          <a:bodyPr>
            <a:normAutofit lnSpcReduction="10000"/>
          </a:bodyPr>
          <a:lstStyle/>
          <a:p>
            <a:r>
              <a:rPr lang="en-CA" sz="2800" dirty="0"/>
              <a:t>Need to identify, authenticate, authorize and monitor who or what is accessing the assets of an organization.</a:t>
            </a:r>
          </a:p>
          <a:p>
            <a:endParaRPr lang="en-CA" sz="2800" dirty="0"/>
          </a:p>
          <a:p>
            <a:r>
              <a:rPr lang="en-CA" sz="2800" dirty="0"/>
              <a:t>Goal:</a:t>
            </a:r>
          </a:p>
          <a:p>
            <a:pPr lvl="1"/>
            <a:r>
              <a:rPr lang="en-CA" sz="2400" dirty="0"/>
              <a:t>Establish clear oversight</a:t>
            </a:r>
          </a:p>
          <a:p>
            <a:pPr lvl="1"/>
            <a:r>
              <a:rPr lang="en-CA" sz="2400" dirty="0"/>
              <a:t>Reduce exposure to threats</a:t>
            </a:r>
          </a:p>
          <a:p>
            <a:pPr lvl="1"/>
            <a:r>
              <a:rPr lang="en-CA" sz="2400" dirty="0"/>
              <a:t>Build efficiencies</a:t>
            </a:r>
          </a:p>
          <a:p>
            <a:pPr lvl="1"/>
            <a:r>
              <a:rPr lang="en-CA" sz="2400" dirty="0"/>
              <a:t>Confidence in control mechanisms</a:t>
            </a:r>
          </a:p>
        </p:txBody>
      </p:sp>
      <p:sp>
        <p:nvSpPr>
          <p:cNvPr id="5" name="Slide Number Placeholder 4"/>
          <p:cNvSpPr>
            <a:spLocks noGrp="1"/>
          </p:cNvSpPr>
          <p:nvPr>
            <p:ph type="sldNum" sz="quarter" idx="12"/>
          </p:nvPr>
        </p:nvSpPr>
        <p:spPr>
          <a:prstGeom prst="rect">
            <a:avLst/>
          </a:prstGeom>
        </p:spPr>
        <p:txBody>
          <a:bodyPr/>
          <a:lstStyle/>
          <a:p>
            <a:fld id="{43A5A9AD-3A21-42F9-B759-A36042B68B66}" type="slidenum">
              <a:rPr lang="en-US"/>
              <a:pPr/>
              <a:t>2</a:t>
            </a:fld>
            <a:endParaRPr lang="en-US" dirty="0"/>
          </a:p>
        </p:txBody>
      </p:sp>
      <p:sp>
        <p:nvSpPr>
          <p:cNvPr id="6" name="Footer Placeholder 5"/>
          <p:cNvSpPr>
            <a:spLocks noGrp="1"/>
          </p:cNvSpPr>
          <p:nvPr>
            <p:ph type="ftr" sz="quarter" idx="13"/>
          </p:nvPr>
        </p:nvSpPr>
        <p:spPr/>
        <p:txBody>
          <a:bodyPr/>
          <a:lstStyle/>
          <a:p>
            <a:r>
              <a:rPr lang="en-US" dirty="0" smtClean="0"/>
              <a:t>L02 Access Controls</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4130" name="Rectangle 2"/>
          <p:cNvSpPr>
            <a:spLocks noGrp="1" noChangeArrowheads="1"/>
          </p:cNvSpPr>
          <p:nvPr>
            <p:ph type="title"/>
          </p:nvPr>
        </p:nvSpPr>
        <p:spPr>
          <a:ln/>
        </p:spPr>
        <p:txBody>
          <a:bodyPr/>
          <a:lstStyle/>
          <a:p>
            <a:r>
              <a:rPr lang="en-CA" dirty="0" smtClean="0"/>
              <a:t>Passwords</a:t>
            </a:r>
            <a:endParaRPr lang="en-CA" dirty="0"/>
          </a:p>
        </p:txBody>
      </p:sp>
      <p:sp>
        <p:nvSpPr>
          <p:cNvPr id="304131" name="Rectangle 3"/>
          <p:cNvSpPr>
            <a:spLocks noGrp="1" noChangeArrowheads="1"/>
          </p:cNvSpPr>
          <p:nvPr>
            <p:ph idx="1"/>
          </p:nvPr>
        </p:nvSpPr>
        <p:spPr/>
        <p:txBody>
          <a:bodyPr>
            <a:normAutofit lnSpcReduction="10000"/>
          </a:bodyPr>
          <a:lstStyle/>
          <a:p>
            <a:pPr>
              <a:lnSpc>
                <a:spcPct val="80000"/>
              </a:lnSpc>
              <a:buNone/>
            </a:pPr>
            <a:r>
              <a:rPr lang="en-CA" sz="1800" dirty="0"/>
              <a:t>Typically 5 to 15 characters that a person must use to authenticate against their identifier</a:t>
            </a:r>
          </a:p>
          <a:p>
            <a:pPr>
              <a:lnSpc>
                <a:spcPct val="80000"/>
              </a:lnSpc>
              <a:buNone/>
            </a:pPr>
            <a:r>
              <a:rPr lang="en-CA" sz="1800" dirty="0"/>
              <a:t>Standard words:  mix upper and lower case</a:t>
            </a:r>
          </a:p>
          <a:p>
            <a:pPr>
              <a:lnSpc>
                <a:spcPct val="80000"/>
              </a:lnSpc>
              <a:buFontTx/>
              <a:buChar char="•"/>
            </a:pPr>
            <a:r>
              <a:rPr lang="en-CA" sz="1800" dirty="0" err="1"/>
              <a:t>Eg</a:t>
            </a:r>
            <a:r>
              <a:rPr lang="en-CA" sz="1800" dirty="0"/>
              <a:t>:  </a:t>
            </a:r>
            <a:r>
              <a:rPr lang="en-CA" sz="1800" dirty="0" err="1"/>
              <a:t>BoB</a:t>
            </a:r>
            <a:r>
              <a:rPr lang="en-CA" sz="1800" dirty="0"/>
              <a:t>, Phoenix, </a:t>
            </a:r>
            <a:r>
              <a:rPr lang="en-CA" sz="1800" dirty="0" err="1"/>
              <a:t>doGWalk</a:t>
            </a:r>
            <a:endParaRPr lang="en-CA" sz="1800" dirty="0"/>
          </a:p>
          <a:p>
            <a:pPr>
              <a:lnSpc>
                <a:spcPct val="80000"/>
              </a:lnSpc>
              <a:buNone/>
            </a:pPr>
            <a:r>
              <a:rPr lang="en-CA" sz="1800" dirty="0"/>
              <a:t>Combination passwords:  mix letters and numbers</a:t>
            </a:r>
          </a:p>
          <a:p>
            <a:pPr>
              <a:lnSpc>
                <a:spcPct val="80000"/>
              </a:lnSpc>
              <a:buFontTx/>
              <a:buChar char="•"/>
            </a:pPr>
            <a:r>
              <a:rPr lang="en-CA" sz="1800" dirty="0" err="1"/>
              <a:t>Eg</a:t>
            </a:r>
            <a:r>
              <a:rPr lang="en-CA" sz="1800" dirty="0"/>
              <a:t>:  Air0ZiPPEr, Bean77Kelp, </a:t>
            </a:r>
            <a:r>
              <a:rPr lang="en-CA" sz="1800" dirty="0" smtClean="0"/>
              <a:t>OcEaNTaBiE12</a:t>
            </a:r>
          </a:p>
          <a:p>
            <a:pPr>
              <a:lnSpc>
                <a:spcPct val="80000"/>
              </a:lnSpc>
              <a:buNone/>
            </a:pPr>
            <a:r>
              <a:rPr lang="en-CA" sz="1800" dirty="0" smtClean="0"/>
              <a:t>Composition password: combines two words with a number</a:t>
            </a:r>
          </a:p>
          <a:p>
            <a:pPr>
              <a:lnSpc>
                <a:spcPct val="80000"/>
              </a:lnSpc>
            </a:pPr>
            <a:r>
              <a:rPr lang="en-CA" sz="1800" dirty="0" err="1" smtClean="0"/>
              <a:t>Eg</a:t>
            </a:r>
            <a:r>
              <a:rPr lang="en-CA" sz="1800" dirty="0" smtClean="0"/>
              <a:t>: apple2rudder, ape78yellow</a:t>
            </a:r>
            <a:endParaRPr lang="en-CA" sz="1800" dirty="0"/>
          </a:p>
          <a:p>
            <a:pPr>
              <a:lnSpc>
                <a:spcPct val="80000"/>
              </a:lnSpc>
              <a:buNone/>
            </a:pPr>
            <a:r>
              <a:rPr lang="en-CA" sz="1800" dirty="0"/>
              <a:t>Complex passwords:  include many different types of characters, more complex</a:t>
            </a:r>
          </a:p>
          <a:p>
            <a:pPr>
              <a:lnSpc>
                <a:spcPct val="80000"/>
              </a:lnSpc>
              <a:buFontTx/>
              <a:buChar char="•"/>
            </a:pPr>
            <a:r>
              <a:rPr lang="en-CA" sz="1800" dirty="0" err="1"/>
              <a:t>Eg</a:t>
            </a:r>
            <a:r>
              <a:rPr lang="en-CA" sz="1800" dirty="0"/>
              <a:t>:  Z(1@vi|2,  Al!e&amp;N-H9z, W@!k|nGD2w*^</a:t>
            </a:r>
          </a:p>
          <a:p>
            <a:pPr>
              <a:lnSpc>
                <a:spcPct val="80000"/>
              </a:lnSpc>
            </a:pPr>
            <a:endParaRPr lang="en-CA" sz="1800" dirty="0"/>
          </a:p>
          <a:p>
            <a:pPr>
              <a:lnSpc>
                <a:spcPct val="80000"/>
              </a:lnSpc>
              <a:buNone/>
            </a:pPr>
            <a:r>
              <a:rPr lang="en-CA" sz="1800" dirty="0" smtClean="0"/>
              <a:t>Examples of Insecure passwords:  </a:t>
            </a:r>
            <a:r>
              <a:rPr lang="en-CA" sz="1800" dirty="0"/>
              <a:t>human nature, transmission and storage, easily broken, inconvenient, </a:t>
            </a:r>
            <a:r>
              <a:rPr lang="en-CA" sz="1800" dirty="0" smtClean="0"/>
              <a:t>refutable</a:t>
            </a:r>
          </a:p>
          <a:p>
            <a:pPr>
              <a:lnSpc>
                <a:spcPct val="80000"/>
              </a:lnSpc>
              <a:buNone/>
            </a:pPr>
            <a:r>
              <a:rPr lang="en-CA" sz="1800" dirty="0" smtClean="0"/>
              <a:t>Examples of good practise password:  mixed case, replac3 le44er5 with num6er5, use first letters form a nonsense phrase or song</a:t>
            </a:r>
          </a:p>
          <a:p>
            <a:pPr lvl="1">
              <a:lnSpc>
                <a:spcPct val="80000"/>
              </a:lnSpc>
              <a:buNone/>
            </a:pPr>
            <a:r>
              <a:rPr lang="en-CA" sz="1800" dirty="0" smtClean="0"/>
              <a:t>“Stop!  In the name of love!” = S!Itn0L</a:t>
            </a:r>
          </a:p>
          <a:p>
            <a:pPr>
              <a:lnSpc>
                <a:spcPct val="80000"/>
              </a:lnSpc>
              <a:buNone/>
            </a:pPr>
            <a:endParaRPr lang="en-CA" sz="1600" dirty="0"/>
          </a:p>
          <a:p>
            <a:pPr lvl="1">
              <a:lnSpc>
                <a:spcPct val="80000"/>
              </a:lnSpc>
              <a:buFontTx/>
              <a:buNone/>
            </a:pPr>
            <a:endParaRPr lang="en-CA" sz="1400" dirty="0"/>
          </a:p>
        </p:txBody>
      </p:sp>
      <p:sp>
        <p:nvSpPr>
          <p:cNvPr id="6" name="Slide Number Placeholder 4"/>
          <p:cNvSpPr>
            <a:spLocks noGrp="1"/>
          </p:cNvSpPr>
          <p:nvPr>
            <p:ph type="sldNum" sz="quarter" idx="12"/>
          </p:nvPr>
        </p:nvSpPr>
        <p:spPr>
          <a:prstGeom prst="rect">
            <a:avLst/>
          </a:prstGeom>
        </p:spPr>
        <p:txBody>
          <a:bodyPr/>
          <a:lstStyle/>
          <a:p>
            <a:fld id="{C0D0EC68-9EA9-4432-97C1-347CD4366425}" type="slidenum">
              <a:rPr lang="en-US"/>
              <a:pPr/>
              <a:t>20</a:t>
            </a:fld>
            <a:endParaRPr lang="en-US"/>
          </a:p>
        </p:txBody>
      </p:sp>
      <p:sp>
        <p:nvSpPr>
          <p:cNvPr id="7" name="Footer Placeholder 6"/>
          <p:cNvSpPr>
            <a:spLocks noGrp="1"/>
          </p:cNvSpPr>
          <p:nvPr>
            <p:ph type="ftr" sz="quarter" idx="13"/>
          </p:nvPr>
        </p:nvSpPr>
        <p:spPr/>
        <p:txBody>
          <a:bodyPr/>
          <a:lstStyle/>
          <a:p>
            <a:r>
              <a:rPr lang="en-US" smtClean="0"/>
              <a:t>L02 Access Controls</a:t>
            </a:r>
            <a:endParaRPr lang="en-US" dirty="0"/>
          </a:p>
        </p:txBody>
      </p:sp>
      <p:sp>
        <p:nvSpPr>
          <p:cNvPr id="8" name="Rectangle 7"/>
          <p:cNvSpPr/>
          <p:nvPr/>
        </p:nvSpPr>
        <p:spPr bwMode="auto">
          <a:xfrm>
            <a:off x="6715140" y="285728"/>
            <a:ext cx="2286016" cy="1500198"/>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charset="0"/>
                <a:ea typeface="ＭＳ Ｐゴシック" pitchFamily="-16" charset="-128"/>
              </a:rPr>
              <a:t>Name 5 types of password controls.</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2018" name="Rectangle 2"/>
          <p:cNvSpPr>
            <a:spLocks noGrp="1" noChangeArrowheads="1"/>
          </p:cNvSpPr>
          <p:nvPr>
            <p:ph type="title"/>
          </p:nvPr>
        </p:nvSpPr>
        <p:spPr>
          <a:ln/>
        </p:spPr>
        <p:txBody>
          <a:bodyPr/>
          <a:lstStyle/>
          <a:p>
            <a:r>
              <a:rPr lang="en-CA" dirty="0" smtClean="0"/>
              <a:t>Passphrases</a:t>
            </a:r>
            <a:endParaRPr lang="en-CA" dirty="0">
              <a:solidFill>
                <a:srgbClr val="FFFF00"/>
              </a:solidFill>
            </a:endParaRPr>
          </a:p>
        </p:txBody>
      </p:sp>
      <p:sp>
        <p:nvSpPr>
          <p:cNvPr id="342019" name="Rectangle 3"/>
          <p:cNvSpPr>
            <a:spLocks noGrp="1" noChangeArrowheads="1"/>
          </p:cNvSpPr>
          <p:nvPr>
            <p:ph idx="1"/>
          </p:nvPr>
        </p:nvSpPr>
        <p:spPr/>
        <p:txBody>
          <a:bodyPr/>
          <a:lstStyle/>
          <a:p>
            <a:pPr>
              <a:lnSpc>
                <a:spcPct val="80000"/>
              </a:lnSpc>
              <a:buNone/>
            </a:pPr>
            <a:r>
              <a:rPr lang="en-CA" sz="2000" b="1" dirty="0"/>
              <a:t>Passphrases</a:t>
            </a:r>
            <a:r>
              <a:rPr lang="en-CA" sz="2000" dirty="0"/>
              <a:t>:</a:t>
            </a:r>
          </a:p>
          <a:p>
            <a:pPr>
              <a:lnSpc>
                <a:spcPct val="80000"/>
              </a:lnSpc>
              <a:buFontTx/>
              <a:buChar char="•"/>
            </a:pPr>
            <a:r>
              <a:rPr lang="en-CA" sz="2000" dirty="0"/>
              <a:t>Longer than passwords</a:t>
            </a:r>
          </a:p>
          <a:p>
            <a:pPr>
              <a:lnSpc>
                <a:spcPct val="80000"/>
              </a:lnSpc>
              <a:buFontTx/>
              <a:buChar char="•"/>
            </a:pPr>
            <a:r>
              <a:rPr lang="en-CA" sz="2000" dirty="0"/>
              <a:t>Can include all types of characters and spaces</a:t>
            </a:r>
          </a:p>
          <a:p>
            <a:pPr>
              <a:lnSpc>
                <a:spcPct val="80000"/>
              </a:lnSpc>
              <a:buFontTx/>
              <a:buChar char="•"/>
            </a:pPr>
            <a:r>
              <a:rPr lang="en-CA" sz="2000" dirty="0"/>
              <a:t>Typically more difficult to crack, because of their length and complexity</a:t>
            </a:r>
          </a:p>
          <a:p>
            <a:pPr>
              <a:lnSpc>
                <a:spcPct val="80000"/>
              </a:lnSpc>
              <a:buFontTx/>
              <a:buChar char="•"/>
            </a:pPr>
            <a:r>
              <a:rPr lang="en-CA" sz="2000" dirty="0"/>
              <a:t>Examples</a:t>
            </a:r>
          </a:p>
          <a:p>
            <a:pPr lvl="1">
              <a:lnSpc>
                <a:spcPct val="80000"/>
              </a:lnSpc>
            </a:pPr>
            <a:r>
              <a:rPr lang="en-CA" sz="1800" dirty="0"/>
              <a:t>“Bobby </a:t>
            </a:r>
            <a:r>
              <a:rPr lang="en-CA" sz="1800" dirty="0" err="1"/>
              <a:t>CarolAnn</a:t>
            </a:r>
            <a:r>
              <a:rPr lang="en-CA" sz="1800" dirty="0"/>
              <a:t> Stuart Martha Mark”</a:t>
            </a:r>
          </a:p>
          <a:p>
            <a:pPr lvl="1">
              <a:lnSpc>
                <a:spcPct val="80000"/>
              </a:lnSpc>
            </a:pPr>
            <a:r>
              <a:rPr lang="en-CA" sz="1800" dirty="0"/>
              <a:t>“A long time ago in a galaxy far, far away”</a:t>
            </a:r>
          </a:p>
          <a:p>
            <a:pPr>
              <a:lnSpc>
                <a:spcPct val="80000"/>
              </a:lnSpc>
              <a:buNone/>
            </a:pPr>
            <a:endParaRPr lang="en-CA" sz="2000" dirty="0" smtClean="0"/>
          </a:p>
          <a:p>
            <a:pPr>
              <a:lnSpc>
                <a:spcPct val="80000"/>
              </a:lnSpc>
              <a:buNone/>
            </a:pPr>
            <a:r>
              <a:rPr lang="en-CA" sz="2000" dirty="0" smtClean="0"/>
              <a:t>Questions:  </a:t>
            </a:r>
          </a:p>
          <a:p>
            <a:pPr>
              <a:lnSpc>
                <a:spcPct val="80000"/>
              </a:lnSpc>
            </a:pPr>
            <a:r>
              <a:rPr lang="en-CA" sz="2000" dirty="0" smtClean="0">
                <a:solidFill>
                  <a:srgbClr val="002060"/>
                </a:solidFill>
              </a:rPr>
              <a:t>What is a “cognitive password”?</a:t>
            </a:r>
          </a:p>
          <a:p>
            <a:pPr>
              <a:lnSpc>
                <a:spcPct val="80000"/>
              </a:lnSpc>
              <a:buNone/>
            </a:pPr>
            <a:r>
              <a:rPr lang="en-CA" sz="2000" dirty="0" smtClean="0">
                <a:solidFill>
                  <a:srgbClr val="002060"/>
                </a:solidFill>
              </a:rPr>
              <a:t>Answer: </a:t>
            </a:r>
          </a:p>
          <a:p>
            <a:pPr>
              <a:lnSpc>
                <a:spcPct val="80000"/>
              </a:lnSpc>
            </a:pPr>
            <a:r>
              <a:rPr lang="en-CA" sz="2000" dirty="0" smtClean="0">
                <a:solidFill>
                  <a:srgbClr val="002060"/>
                </a:solidFill>
              </a:rPr>
              <a:t>What is “Dynamic Knowledge-based authentication” (Dynamic KBA)? </a:t>
            </a:r>
          </a:p>
          <a:p>
            <a:pPr>
              <a:lnSpc>
                <a:spcPct val="80000"/>
              </a:lnSpc>
            </a:pPr>
            <a:endParaRPr lang="en-CA" sz="2000" dirty="0" smtClean="0">
              <a:solidFill>
                <a:srgbClr val="002060"/>
              </a:solidFill>
            </a:endParaRPr>
          </a:p>
          <a:p>
            <a:pPr>
              <a:lnSpc>
                <a:spcPct val="80000"/>
              </a:lnSpc>
              <a:buFontTx/>
              <a:buChar char="•"/>
            </a:pPr>
            <a:endParaRPr lang="en-CA" sz="2000" dirty="0"/>
          </a:p>
        </p:txBody>
      </p:sp>
      <p:sp>
        <p:nvSpPr>
          <p:cNvPr id="5" name="Slide Number Placeholder 4"/>
          <p:cNvSpPr>
            <a:spLocks noGrp="1"/>
          </p:cNvSpPr>
          <p:nvPr>
            <p:ph type="sldNum" sz="quarter" idx="12"/>
          </p:nvPr>
        </p:nvSpPr>
        <p:spPr>
          <a:prstGeom prst="rect">
            <a:avLst/>
          </a:prstGeom>
        </p:spPr>
        <p:txBody>
          <a:bodyPr/>
          <a:lstStyle/>
          <a:p>
            <a:fld id="{0065C15E-6519-4C3A-9F55-5C51A8CF6DED}" type="slidenum">
              <a:rPr lang="en-US"/>
              <a:pPr/>
              <a:t>21</a:t>
            </a:fld>
            <a:endParaRPr lang="en-US"/>
          </a:p>
        </p:txBody>
      </p:sp>
      <p:sp>
        <p:nvSpPr>
          <p:cNvPr id="6" name="Footer Placeholder 5"/>
          <p:cNvSpPr>
            <a:spLocks noGrp="1"/>
          </p:cNvSpPr>
          <p:nvPr>
            <p:ph type="ftr" sz="quarter" idx="13"/>
          </p:nvPr>
        </p:nvSpPr>
        <p:spPr/>
        <p:txBody>
          <a:bodyPr/>
          <a:lstStyle/>
          <a:p>
            <a:r>
              <a:rPr lang="en-US" dirty="0" smtClean="0"/>
              <a:t>L02 Access Controls</a:t>
            </a: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2018" name="Rectangle 2"/>
          <p:cNvSpPr>
            <a:spLocks noGrp="1" noChangeArrowheads="1"/>
          </p:cNvSpPr>
          <p:nvPr>
            <p:ph type="title"/>
          </p:nvPr>
        </p:nvSpPr>
        <p:spPr>
          <a:xfrm>
            <a:off x="685800" y="609600"/>
            <a:ext cx="8153400" cy="962012"/>
          </a:xfrm>
        </p:spPr>
        <p:txBody>
          <a:bodyPr>
            <a:normAutofit/>
          </a:bodyPr>
          <a:lstStyle/>
          <a:p>
            <a:r>
              <a:rPr lang="en-CA" sz="4000" dirty="0" smtClean="0"/>
              <a:t>Password Attacks</a:t>
            </a:r>
            <a:endParaRPr lang="en-CA" sz="4000" dirty="0"/>
          </a:p>
        </p:txBody>
      </p:sp>
      <p:sp>
        <p:nvSpPr>
          <p:cNvPr id="342019" name="Rectangle 3"/>
          <p:cNvSpPr>
            <a:spLocks noGrp="1" noChangeArrowheads="1"/>
          </p:cNvSpPr>
          <p:nvPr>
            <p:ph idx="1"/>
          </p:nvPr>
        </p:nvSpPr>
        <p:spPr>
          <a:xfrm>
            <a:off x="685800" y="1714488"/>
            <a:ext cx="8153400" cy="4381512"/>
          </a:xfrm>
        </p:spPr>
        <p:txBody>
          <a:bodyPr>
            <a:normAutofit fontScale="47500" lnSpcReduction="20000"/>
          </a:bodyPr>
          <a:lstStyle/>
          <a:p>
            <a:r>
              <a:rPr lang="en-CA" dirty="0" smtClean="0"/>
              <a:t>Password exposure</a:t>
            </a:r>
          </a:p>
          <a:p>
            <a:pPr lvl="1"/>
            <a:r>
              <a:rPr lang="en-CA" dirty="0" smtClean="0"/>
              <a:t>Weak protocols expose passwords sent “in the clear”, example FTP, HTTP, telnet or email</a:t>
            </a:r>
          </a:p>
          <a:p>
            <a:pPr lvl="1"/>
            <a:r>
              <a:rPr lang="en-CA" dirty="0" smtClean="0"/>
              <a:t>Passwords should only be stored as a strong one-way hash (stronger than encrypted)</a:t>
            </a:r>
          </a:p>
          <a:p>
            <a:endParaRPr lang="en-CA" dirty="0" smtClean="0"/>
          </a:p>
          <a:p>
            <a:r>
              <a:rPr lang="en-CA" dirty="0" smtClean="0"/>
              <a:t>Brute force attack:  a systematic trail of all possible character combinations is used to discover an account’s password</a:t>
            </a:r>
          </a:p>
          <a:p>
            <a:endParaRPr lang="en-CA" dirty="0" smtClean="0"/>
          </a:p>
          <a:p>
            <a:r>
              <a:rPr lang="en-CA" dirty="0" smtClean="0"/>
              <a:t>Dictionary attack: the attacker uses a script of common passwords or dictionary words to attempt to discover an account’s password.</a:t>
            </a:r>
          </a:p>
          <a:p>
            <a:endParaRPr lang="en-CA" dirty="0" smtClean="0"/>
          </a:p>
          <a:p>
            <a:r>
              <a:rPr lang="en-CA" dirty="0" smtClean="0"/>
              <a:t>Hybrid attack: this attach attempts a dictionary attacks and then performs a type of brute-force attack. The follow-up brute-force attack is used to add prefix or suffix characters to passwords from the dictionary to discover one-upped-constructed password is password where a single character differs from its form in the dictionary. E.g.: “password1” is one-upped from “password,” and so are “Password”, “1password”, and “</a:t>
            </a:r>
            <a:r>
              <a:rPr lang="en-CA" dirty="0" err="1" smtClean="0"/>
              <a:t>passXword</a:t>
            </a:r>
            <a:r>
              <a:rPr lang="en-CA" dirty="0" smtClean="0"/>
              <a:t>”.</a:t>
            </a:r>
          </a:p>
          <a:p>
            <a:pPr>
              <a:buNone/>
            </a:pPr>
            <a:endParaRPr lang="en-CA" dirty="0" smtClean="0"/>
          </a:p>
          <a:p>
            <a:r>
              <a:rPr lang="en-CA" dirty="0" smtClean="0"/>
              <a:t>Rainbow table – a table of all possible password hashes</a:t>
            </a:r>
          </a:p>
          <a:p>
            <a:pPr>
              <a:buNone/>
            </a:pPr>
            <a:endParaRPr lang="en-CA" dirty="0" smtClean="0"/>
          </a:p>
          <a:p>
            <a:r>
              <a:rPr lang="en-CA" dirty="0" smtClean="0"/>
              <a:t>Network Traffic analysis: also knows as sniffing is the process of capturing network </a:t>
            </a:r>
            <a:r>
              <a:rPr lang="en-CA" dirty="0" err="1" smtClean="0"/>
              <a:t>traffice</a:t>
            </a:r>
            <a:r>
              <a:rPr lang="en-CA" dirty="0" smtClean="0"/>
              <a:t> when a user is entering password.</a:t>
            </a:r>
          </a:p>
          <a:p>
            <a:endParaRPr lang="en-CA" dirty="0" smtClean="0"/>
          </a:p>
          <a:p>
            <a:endParaRPr lang="en-CA" dirty="0"/>
          </a:p>
        </p:txBody>
      </p:sp>
      <p:sp>
        <p:nvSpPr>
          <p:cNvPr id="5" name="Slide Number Placeholder 4"/>
          <p:cNvSpPr>
            <a:spLocks noGrp="1"/>
          </p:cNvSpPr>
          <p:nvPr>
            <p:ph type="sldNum" sz="quarter" idx="12"/>
          </p:nvPr>
        </p:nvSpPr>
        <p:spPr/>
        <p:txBody>
          <a:bodyPr/>
          <a:lstStyle/>
          <a:p>
            <a:fld id="{0065C15E-6519-4C3A-9F55-5C51A8CF6DED}" type="slidenum">
              <a:rPr lang="en-US" smtClean="0"/>
              <a:pPr/>
              <a:t>22</a:t>
            </a:fld>
            <a:endParaRPr lang="en-US" dirty="0"/>
          </a:p>
        </p:txBody>
      </p:sp>
      <p:sp>
        <p:nvSpPr>
          <p:cNvPr id="6" name="Footer Placeholder 5"/>
          <p:cNvSpPr>
            <a:spLocks noGrp="1"/>
          </p:cNvSpPr>
          <p:nvPr>
            <p:ph type="ftr" sz="quarter" idx="13"/>
          </p:nvPr>
        </p:nvSpPr>
        <p:spPr/>
        <p:txBody>
          <a:bodyPr/>
          <a:lstStyle/>
          <a:p>
            <a:r>
              <a:rPr lang="en-US" smtClean="0"/>
              <a:t>L02 Access Controls</a:t>
            </a: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82" name="Rectangle 2"/>
          <p:cNvSpPr>
            <a:spLocks noGrp="1" noChangeArrowheads="1"/>
          </p:cNvSpPr>
          <p:nvPr>
            <p:ph type="title"/>
          </p:nvPr>
        </p:nvSpPr>
        <p:spPr>
          <a:ln/>
        </p:spPr>
        <p:txBody>
          <a:bodyPr/>
          <a:lstStyle/>
          <a:p>
            <a:r>
              <a:rPr lang="en-CA" dirty="0" smtClean="0"/>
              <a:t>What </a:t>
            </a:r>
            <a:r>
              <a:rPr lang="en-CA" dirty="0"/>
              <a:t>a Person </a:t>
            </a:r>
            <a:r>
              <a:rPr lang="en-CA" dirty="0" smtClean="0"/>
              <a:t>Has</a:t>
            </a:r>
            <a:endParaRPr lang="en-CA" dirty="0"/>
          </a:p>
        </p:txBody>
      </p:sp>
      <p:sp>
        <p:nvSpPr>
          <p:cNvPr id="327683" name="Rectangle 3"/>
          <p:cNvSpPr>
            <a:spLocks noGrp="1" noChangeArrowheads="1"/>
          </p:cNvSpPr>
          <p:nvPr>
            <p:ph idx="1"/>
          </p:nvPr>
        </p:nvSpPr>
        <p:spPr/>
        <p:txBody>
          <a:bodyPr>
            <a:normAutofit lnSpcReduction="10000"/>
          </a:bodyPr>
          <a:lstStyle/>
          <a:p>
            <a:pPr>
              <a:lnSpc>
                <a:spcPct val="90000"/>
              </a:lnSpc>
            </a:pPr>
            <a:r>
              <a:rPr lang="en-CA" sz="2000" dirty="0" smtClean="0"/>
              <a:t>Tokens - Password </a:t>
            </a:r>
            <a:r>
              <a:rPr lang="en-CA" sz="2000" dirty="0"/>
              <a:t>or </a:t>
            </a:r>
            <a:r>
              <a:rPr lang="en-CA" sz="2000" dirty="0" err="1"/>
              <a:t>passcode</a:t>
            </a:r>
            <a:r>
              <a:rPr lang="en-CA" sz="2000" dirty="0"/>
              <a:t> </a:t>
            </a:r>
            <a:r>
              <a:rPr lang="en-CA" sz="2000" dirty="0" smtClean="0"/>
              <a:t>generators</a:t>
            </a:r>
          </a:p>
          <a:p>
            <a:pPr>
              <a:lnSpc>
                <a:spcPct val="90000"/>
              </a:lnSpc>
            </a:pPr>
            <a:r>
              <a:rPr lang="en-CA" sz="2000" dirty="0" smtClean="0"/>
              <a:t>There are 4 types of Tokens:</a:t>
            </a:r>
          </a:p>
          <a:p>
            <a:pPr lvl="1">
              <a:lnSpc>
                <a:spcPct val="90000"/>
              </a:lnSpc>
            </a:pPr>
            <a:r>
              <a:rPr lang="en-CA" sz="1600" dirty="0" smtClean="0"/>
              <a:t>Static Tokens: </a:t>
            </a:r>
          </a:p>
          <a:p>
            <a:pPr lvl="1">
              <a:lnSpc>
                <a:spcPct val="90000"/>
              </a:lnSpc>
              <a:buNone/>
            </a:pPr>
            <a:r>
              <a:rPr lang="en-CA" sz="1600" dirty="0" smtClean="0"/>
              <a:t>e.g. swipe card, smart card, floppy disk, USB RAM dongle or even physical lock</a:t>
            </a:r>
          </a:p>
          <a:p>
            <a:pPr lvl="1">
              <a:lnSpc>
                <a:spcPct val="90000"/>
              </a:lnSpc>
            </a:pPr>
            <a:r>
              <a:rPr lang="en-CA" sz="1600" dirty="0" smtClean="0"/>
              <a:t>Synchronous dynamic  password tokens: generates password at fixed time interval. </a:t>
            </a:r>
          </a:p>
          <a:p>
            <a:pPr lvl="1">
              <a:lnSpc>
                <a:spcPct val="90000"/>
              </a:lnSpc>
            </a:pPr>
            <a:r>
              <a:rPr lang="en-CA" sz="1600" dirty="0" smtClean="0"/>
              <a:t>Asynchronous dynamic  password tokens: generates password on the occurrence of an event. An event requires that the subject press a key on the token and on the authentication server. This action advances to the next password value.</a:t>
            </a:r>
          </a:p>
          <a:p>
            <a:pPr lvl="1">
              <a:lnSpc>
                <a:spcPct val="90000"/>
              </a:lnSpc>
            </a:pPr>
            <a:r>
              <a:rPr lang="en-CA" sz="1600" dirty="0" smtClean="0"/>
              <a:t>Challenge-response tokens: generates password or responses based on instructions from the authentication system.</a:t>
            </a:r>
          </a:p>
          <a:p>
            <a:pPr lvl="1">
              <a:lnSpc>
                <a:spcPct val="90000"/>
              </a:lnSpc>
            </a:pPr>
            <a:endParaRPr lang="en-CA" sz="1600" dirty="0" smtClean="0"/>
          </a:p>
          <a:p>
            <a:pPr>
              <a:lnSpc>
                <a:spcPct val="90000"/>
              </a:lnSpc>
            </a:pPr>
            <a:r>
              <a:rPr lang="en-CA" sz="2000" dirty="0" smtClean="0"/>
              <a:t>Location, based on MAC address, IP address, time of day</a:t>
            </a:r>
          </a:p>
          <a:p>
            <a:pPr>
              <a:lnSpc>
                <a:spcPct val="90000"/>
              </a:lnSpc>
            </a:pPr>
            <a:r>
              <a:rPr lang="en-CA" sz="2000" dirty="0" smtClean="0"/>
              <a:t>Memory card, Smart card</a:t>
            </a:r>
          </a:p>
          <a:p>
            <a:pPr>
              <a:lnSpc>
                <a:spcPct val="90000"/>
              </a:lnSpc>
            </a:pPr>
            <a:r>
              <a:rPr lang="en-CA" sz="2000" dirty="0" smtClean="0"/>
              <a:t>Cryptographic certificate (note:  not a device certificate)</a:t>
            </a:r>
          </a:p>
          <a:p>
            <a:pPr>
              <a:lnSpc>
                <a:spcPct val="90000"/>
              </a:lnSpc>
              <a:buNone/>
            </a:pPr>
            <a:endParaRPr lang="en-CA" sz="2000" dirty="0"/>
          </a:p>
        </p:txBody>
      </p:sp>
      <p:sp>
        <p:nvSpPr>
          <p:cNvPr id="5" name="Slide Number Placeholder 4"/>
          <p:cNvSpPr>
            <a:spLocks noGrp="1"/>
          </p:cNvSpPr>
          <p:nvPr>
            <p:ph type="sldNum" sz="quarter" idx="12"/>
          </p:nvPr>
        </p:nvSpPr>
        <p:spPr>
          <a:prstGeom prst="rect">
            <a:avLst/>
          </a:prstGeom>
        </p:spPr>
        <p:txBody>
          <a:bodyPr/>
          <a:lstStyle/>
          <a:p>
            <a:fld id="{7871D4F1-8C8B-4941-8A14-8ADF2231C18F}" type="slidenum">
              <a:rPr lang="en-US"/>
              <a:pPr/>
              <a:t>23</a:t>
            </a:fld>
            <a:endParaRPr lang="en-US"/>
          </a:p>
        </p:txBody>
      </p:sp>
      <p:sp>
        <p:nvSpPr>
          <p:cNvPr id="6" name="Footer Placeholder 5"/>
          <p:cNvSpPr>
            <a:spLocks noGrp="1"/>
          </p:cNvSpPr>
          <p:nvPr>
            <p:ph type="ftr" sz="quarter" idx="13"/>
          </p:nvPr>
        </p:nvSpPr>
        <p:spPr/>
        <p:txBody>
          <a:bodyPr/>
          <a:lstStyle/>
          <a:p>
            <a:r>
              <a:rPr lang="en-US" smtClean="0"/>
              <a:t>L02 Access Controls</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82" name="Rectangle 2"/>
          <p:cNvSpPr>
            <a:spLocks noGrp="1" noChangeArrowheads="1"/>
          </p:cNvSpPr>
          <p:nvPr>
            <p:ph type="title"/>
          </p:nvPr>
        </p:nvSpPr>
        <p:spPr>
          <a:ln/>
        </p:spPr>
        <p:txBody>
          <a:bodyPr>
            <a:normAutofit fontScale="90000"/>
          </a:bodyPr>
          <a:lstStyle/>
          <a:p>
            <a:r>
              <a:rPr lang="en-CA" sz="4000" dirty="0" smtClean="0"/>
              <a:t>Synchronous </a:t>
            </a:r>
            <a:r>
              <a:rPr lang="en-CA" sz="4000" dirty="0"/>
              <a:t>/ </a:t>
            </a:r>
            <a:r>
              <a:rPr lang="en-CA" sz="4000" dirty="0" smtClean="0"/>
              <a:t>Asynchronous</a:t>
            </a:r>
            <a:br>
              <a:rPr lang="en-CA" sz="4000" dirty="0" smtClean="0"/>
            </a:br>
            <a:r>
              <a:rPr lang="en-CA" sz="4000" dirty="0" smtClean="0"/>
              <a:t>One Time Password (OTP) Tokens</a:t>
            </a:r>
            <a:endParaRPr lang="en-CA" sz="4000" dirty="0"/>
          </a:p>
        </p:txBody>
      </p:sp>
      <p:sp>
        <p:nvSpPr>
          <p:cNvPr id="327683" name="Rectangle 3"/>
          <p:cNvSpPr>
            <a:spLocks noGrp="1" noChangeArrowheads="1"/>
          </p:cNvSpPr>
          <p:nvPr>
            <p:ph idx="1"/>
          </p:nvPr>
        </p:nvSpPr>
        <p:spPr/>
        <p:txBody>
          <a:bodyPr/>
          <a:lstStyle/>
          <a:p>
            <a:pPr>
              <a:lnSpc>
                <a:spcPct val="90000"/>
              </a:lnSpc>
              <a:buNone/>
            </a:pPr>
            <a:r>
              <a:rPr lang="en-CA" sz="2000" b="1" dirty="0" smtClean="0"/>
              <a:t>Asynchronous</a:t>
            </a:r>
            <a:endParaRPr lang="en-CA" sz="2000" b="1" dirty="0"/>
          </a:p>
          <a:p>
            <a:pPr>
              <a:lnSpc>
                <a:spcPct val="90000"/>
              </a:lnSpc>
              <a:buFontTx/>
              <a:buChar char="•"/>
            </a:pPr>
            <a:r>
              <a:rPr lang="en-CA" sz="2000" dirty="0"/>
              <a:t>Typically challenge and response with a token</a:t>
            </a:r>
          </a:p>
          <a:p>
            <a:pPr>
              <a:lnSpc>
                <a:spcPct val="90000"/>
              </a:lnSpc>
              <a:buFontTx/>
              <a:buChar char="•"/>
            </a:pPr>
            <a:r>
              <a:rPr lang="en-CA" sz="2000" dirty="0"/>
              <a:t>Requires user to have a PIN or password</a:t>
            </a:r>
          </a:p>
          <a:p>
            <a:pPr>
              <a:lnSpc>
                <a:spcPct val="90000"/>
              </a:lnSpc>
              <a:buFontTx/>
              <a:buChar char="•"/>
            </a:pPr>
            <a:r>
              <a:rPr lang="en-CA" sz="2000" dirty="0"/>
              <a:t>Response is generated from the challenge and the PIN to create a one time password</a:t>
            </a:r>
          </a:p>
          <a:p>
            <a:pPr>
              <a:lnSpc>
                <a:spcPct val="90000"/>
              </a:lnSpc>
              <a:buNone/>
            </a:pPr>
            <a:r>
              <a:rPr lang="en-CA" sz="2000" b="1" dirty="0"/>
              <a:t>Synchronous</a:t>
            </a:r>
          </a:p>
          <a:p>
            <a:pPr>
              <a:lnSpc>
                <a:spcPct val="90000"/>
              </a:lnSpc>
              <a:buFontTx/>
              <a:buChar char="•"/>
            </a:pPr>
            <a:r>
              <a:rPr lang="en-CA" sz="2000" dirty="0"/>
              <a:t>Similar to challenge and response, but is based on location, time, or event synchronization between requestor and authenticator</a:t>
            </a:r>
          </a:p>
          <a:p>
            <a:pPr>
              <a:lnSpc>
                <a:spcPct val="90000"/>
              </a:lnSpc>
              <a:buFontTx/>
              <a:buChar char="•"/>
            </a:pPr>
            <a:r>
              <a:rPr lang="en-CA" sz="2000" dirty="0"/>
              <a:t>Time based token uses an embedded key to generate a unique string of characters in a given time frame (e.g. every 60 </a:t>
            </a:r>
            <a:r>
              <a:rPr lang="en-CA" sz="2000" dirty="0" err="1"/>
              <a:t>secs</a:t>
            </a:r>
            <a:r>
              <a:rPr lang="en-CA" sz="2000" dirty="0"/>
              <a:t>)</a:t>
            </a:r>
          </a:p>
          <a:p>
            <a:pPr>
              <a:lnSpc>
                <a:spcPct val="90000"/>
              </a:lnSpc>
              <a:buFontTx/>
              <a:buChar char="•"/>
            </a:pPr>
            <a:r>
              <a:rPr lang="en-CA" sz="2000" dirty="0"/>
              <a:t>May also use a pin or passphrase (</a:t>
            </a:r>
            <a:r>
              <a:rPr lang="en-CA" sz="2000" dirty="0">
                <a:sym typeface="Symbol" pitchFamily="18" charset="2"/>
              </a:rPr>
              <a:t>2 factor authentication)</a:t>
            </a:r>
          </a:p>
        </p:txBody>
      </p:sp>
      <p:sp>
        <p:nvSpPr>
          <p:cNvPr id="5" name="Slide Number Placeholder 4"/>
          <p:cNvSpPr>
            <a:spLocks noGrp="1"/>
          </p:cNvSpPr>
          <p:nvPr>
            <p:ph type="sldNum" sz="quarter" idx="12"/>
          </p:nvPr>
        </p:nvSpPr>
        <p:spPr>
          <a:prstGeom prst="rect">
            <a:avLst/>
          </a:prstGeom>
        </p:spPr>
        <p:txBody>
          <a:bodyPr/>
          <a:lstStyle/>
          <a:p>
            <a:fld id="{7871D4F1-8C8B-4941-8A14-8ADF2231C18F}" type="slidenum">
              <a:rPr lang="en-US"/>
              <a:pPr/>
              <a:t>24</a:t>
            </a:fld>
            <a:endParaRPr lang="en-US"/>
          </a:p>
        </p:txBody>
      </p:sp>
      <p:sp>
        <p:nvSpPr>
          <p:cNvPr id="6" name="Footer Placeholder 5"/>
          <p:cNvSpPr>
            <a:spLocks noGrp="1"/>
          </p:cNvSpPr>
          <p:nvPr>
            <p:ph type="ftr" sz="quarter" idx="13"/>
          </p:nvPr>
        </p:nvSpPr>
        <p:spPr/>
        <p:txBody>
          <a:bodyPr/>
          <a:lstStyle/>
          <a:p>
            <a:r>
              <a:rPr lang="en-US" smtClean="0"/>
              <a:t>L02 Access Controls</a:t>
            </a: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3042" name="Rectangle 2"/>
          <p:cNvSpPr>
            <a:spLocks noGrp="1" noChangeArrowheads="1"/>
          </p:cNvSpPr>
          <p:nvPr>
            <p:ph type="title"/>
          </p:nvPr>
        </p:nvSpPr>
        <p:spPr>
          <a:ln/>
        </p:spPr>
        <p:txBody>
          <a:bodyPr>
            <a:normAutofit fontScale="90000"/>
          </a:bodyPr>
          <a:lstStyle/>
          <a:p>
            <a:r>
              <a:rPr lang="en-CA" dirty="0" smtClean="0"/>
              <a:t>What </a:t>
            </a:r>
            <a:r>
              <a:rPr lang="en-CA" dirty="0"/>
              <a:t>a Person Has</a:t>
            </a:r>
            <a:br>
              <a:rPr lang="en-CA" dirty="0"/>
            </a:br>
            <a:r>
              <a:rPr lang="en-CA" dirty="0"/>
              <a:t>Memory cards / Smart cards</a:t>
            </a:r>
          </a:p>
        </p:txBody>
      </p:sp>
      <p:sp>
        <p:nvSpPr>
          <p:cNvPr id="7" name="Text Placeholder 6"/>
          <p:cNvSpPr>
            <a:spLocks noGrp="1"/>
          </p:cNvSpPr>
          <p:nvPr>
            <p:ph type="body" idx="1"/>
          </p:nvPr>
        </p:nvSpPr>
        <p:spPr/>
        <p:txBody>
          <a:bodyPr/>
          <a:lstStyle/>
          <a:p>
            <a:pPr>
              <a:lnSpc>
                <a:spcPct val="80000"/>
              </a:lnSpc>
            </a:pPr>
            <a:r>
              <a:rPr lang="en-CA" dirty="0" smtClean="0"/>
              <a:t>Memory cards</a:t>
            </a:r>
            <a:endParaRPr lang="en-CA" dirty="0"/>
          </a:p>
        </p:txBody>
      </p:sp>
      <p:sp>
        <p:nvSpPr>
          <p:cNvPr id="343043" name="Rectangle 3"/>
          <p:cNvSpPr>
            <a:spLocks noGrp="1" noChangeArrowheads="1"/>
          </p:cNvSpPr>
          <p:nvPr>
            <p:ph sz="half" idx="2"/>
          </p:nvPr>
        </p:nvSpPr>
        <p:spPr/>
        <p:txBody>
          <a:bodyPr/>
          <a:lstStyle/>
          <a:p>
            <a:pPr>
              <a:lnSpc>
                <a:spcPct val="80000"/>
              </a:lnSpc>
              <a:buFontTx/>
              <a:buChar char="•"/>
            </a:pPr>
            <a:r>
              <a:rPr lang="en-CA" sz="1800" dirty="0" smtClean="0"/>
              <a:t>Holds </a:t>
            </a:r>
            <a:r>
              <a:rPr lang="en-CA" sz="1800" dirty="0"/>
              <a:t>authentication information, but does not process information</a:t>
            </a:r>
          </a:p>
          <a:p>
            <a:pPr>
              <a:lnSpc>
                <a:spcPct val="80000"/>
              </a:lnSpc>
              <a:buFontTx/>
              <a:buChar char="•"/>
            </a:pPr>
            <a:r>
              <a:rPr lang="en-CA" sz="1800" dirty="0" smtClean="0"/>
              <a:t>Data </a:t>
            </a:r>
            <a:r>
              <a:rPr lang="en-CA" sz="1800" dirty="0"/>
              <a:t>stored on the card is not protected</a:t>
            </a:r>
          </a:p>
          <a:p>
            <a:pPr>
              <a:lnSpc>
                <a:spcPct val="80000"/>
              </a:lnSpc>
              <a:buFontTx/>
              <a:buChar char="•"/>
            </a:pPr>
            <a:r>
              <a:rPr lang="en-CA" sz="1800" dirty="0" smtClean="0">
                <a:sym typeface="Symbol" pitchFamily="18" charset="2"/>
              </a:rPr>
              <a:t>A </a:t>
            </a:r>
            <a:r>
              <a:rPr lang="en-CA" sz="1800" dirty="0">
                <a:sym typeface="Symbol" pitchFamily="18" charset="2"/>
              </a:rPr>
              <a:t>card reader is required for authentication</a:t>
            </a:r>
            <a:endParaRPr lang="en-CA" sz="1800" dirty="0"/>
          </a:p>
          <a:p>
            <a:pPr>
              <a:lnSpc>
                <a:spcPct val="80000"/>
              </a:lnSpc>
              <a:buFontTx/>
              <a:buChar char="•"/>
            </a:pPr>
            <a:r>
              <a:rPr lang="en-CA" sz="1800" dirty="0"/>
              <a:t>E.g. swipe card for TTC, ATM </a:t>
            </a:r>
            <a:r>
              <a:rPr lang="en-CA" sz="1800" dirty="0" smtClean="0"/>
              <a:t>card</a:t>
            </a:r>
            <a:endParaRPr lang="en-CA" sz="1800" dirty="0"/>
          </a:p>
        </p:txBody>
      </p:sp>
      <p:sp>
        <p:nvSpPr>
          <p:cNvPr id="8" name="Text Placeholder 7"/>
          <p:cNvSpPr>
            <a:spLocks noGrp="1"/>
          </p:cNvSpPr>
          <p:nvPr>
            <p:ph type="body" sz="quarter" idx="3"/>
          </p:nvPr>
        </p:nvSpPr>
        <p:spPr/>
        <p:txBody>
          <a:bodyPr/>
          <a:lstStyle/>
          <a:p>
            <a:r>
              <a:rPr lang="en-CA" dirty="0" smtClean="0"/>
              <a:t>Smart cards</a:t>
            </a:r>
          </a:p>
        </p:txBody>
      </p:sp>
      <p:sp>
        <p:nvSpPr>
          <p:cNvPr id="9" name="Content Placeholder 8"/>
          <p:cNvSpPr>
            <a:spLocks noGrp="1"/>
          </p:cNvSpPr>
          <p:nvPr>
            <p:ph sz="quarter" idx="4"/>
          </p:nvPr>
        </p:nvSpPr>
        <p:spPr/>
        <p:txBody>
          <a:bodyPr/>
          <a:lstStyle/>
          <a:p>
            <a:pPr>
              <a:lnSpc>
                <a:spcPct val="80000"/>
              </a:lnSpc>
            </a:pPr>
            <a:r>
              <a:rPr lang="en-CA" sz="1800" dirty="0" smtClean="0"/>
              <a:t>Has hardware (embedded semiconductor chip) and logic to process information</a:t>
            </a:r>
          </a:p>
          <a:p>
            <a:pPr>
              <a:lnSpc>
                <a:spcPct val="80000"/>
              </a:lnSpc>
            </a:pPr>
            <a:r>
              <a:rPr lang="en-CA" sz="1800" dirty="0" smtClean="0"/>
              <a:t>Chip may be nonprogrammable logic, or microprocessor with internal memory</a:t>
            </a:r>
          </a:p>
          <a:p>
            <a:pPr>
              <a:lnSpc>
                <a:spcPct val="80000"/>
              </a:lnSpc>
            </a:pPr>
            <a:r>
              <a:rPr lang="en-CA" sz="1800" dirty="0" smtClean="0"/>
              <a:t>Information may be divided:  read only, add only, update only, private information</a:t>
            </a:r>
          </a:p>
          <a:p>
            <a:pPr>
              <a:lnSpc>
                <a:spcPct val="80000"/>
              </a:lnSpc>
            </a:pPr>
            <a:r>
              <a:rPr lang="en-CA" sz="1800" dirty="0" smtClean="0"/>
              <a:t>Smart cards may store public key certificates and private keys</a:t>
            </a:r>
          </a:p>
          <a:p>
            <a:pPr>
              <a:lnSpc>
                <a:spcPct val="80000"/>
              </a:lnSpc>
            </a:pPr>
            <a:r>
              <a:rPr lang="en-CA" sz="1800" dirty="0" smtClean="0"/>
              <a:t>High degree of security, and portability</a:t>
            </a:r>
          </a:p>
          <a:p>
            <a:pPr>
              <a:lnSpc>
                <a:spcPct val="80000"/>
              </a:lnSpc>
            </a:pPr>
            <a:r>
              <a:rPr lang="en-CA" sz="1800" dirty="0" smtClean="0"/>
              <a:t>Tamper-proof storage</a:t>
            </a:r>
          </a:p>
          <a:p>
            <a:pPr>
              <a:lnSpc>
                <a:spcPct val="80000"/>
              </a:lnSpc>
            </a:pPr>
            <a:r>
              <a:rPr lang="en-CA" sz="1800" dirty="0" smtClean="0"/>
              <a:t>Can perform encryption algorithms on the card</a:t>
            </a:r>
          </a:p>
        </p:txBody>
      </p:sp>
      <p:sp>
        <p:nvSpPr>
          <p:cNvPr id="6" name="Slide Number Placeholder 4"/>
          <p:cNvSpPr>
            <a:spLocks noGrp="1"/>
          </p:cNvSpPr>
          <p:nvPr>
            <p:ph type="sldNum" sz="quarter" idx="12"/>
          </p:nvPr>
        </p:nvSpPr>
        <p:spPr>
          <a:prstGeom prst="rect">
            <a:avLst/>
          </a:prstGeom>
        </p:spPr>
        <p:txBody>
          <a:bodyPr/>
          <a:lstStyle/>
          <a:p>
            <a:fld id="{07565525-4DA4-4794-A680-D0AAD2EBE25E}" type="slidenum">
              <a:rPr lang="en-US"/>
              <a:pPr/>
              <a:t>25</a:t>
            </a:fld>
            <a:endParaRPr lang="en-US"/>
          </a:p>
        </p:txBody>
      </p:sp>
      <p:sp>
        <p:nvSpPr>
          <p:cNvPr id="10" name="Footer Placeholder 9"/>
          <p:cNvSpPr>
            <a:spLocks noGrp="1"/>
          </p:cNvSpPr>
          <p:nvPr>
            <p:ph type="ftr" sz="quarter" idx="11"/>
          </p:nvPr>
        </p:nvSpPr>
        <p:spPr/>
        <p:txBody>
          <a:bodyPr/>
          <a:lstStyle/>
          <a:p>
            <a:r>
              <a:rPr lang="en-US" smtClean="0"/>
              <a:t>L02 Access Controls</a:t>
            </a: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4066" name="Rectangle 2"/>
          <p:cNvSpPr>
            <a:spLocks noGrp="1" noChangeArrowheads="1"/>
          </p:cNvSpPr>
          <p:nvPr>
            <p:ph type="title"/>
          </p:nvPr>
        </p:nvSpPr>
        <p:spPr>
          <a:ln/>
        </p:spPr>
        <p:txBody>
          <a:bodyPr>
            <a:normAutofit fontScale="90000"/>
          </a:bodyPr>
          <a:lstStyle/>
          <a:p>
            <a:r>
              <a:rPr lang="en-CA" sz="4000" dirty="0" smtClean="0"/>
              <a:t>What </a:t>
            </a:r>
            <a:r>
              <a:rPr lang="en-CA" sz="4000" dirty="0"/>
              <a:t>a Person Has</a:t>
            </a:r>
            <a:br>
              <a:rPr lang="en-CA" sz="4000" dirty="0"/>
            </a:br>
            <a:r>
              <a:rPr lang="en-CA" sz="4000" dirty="0"/>
              <a:t>Types of smart cards</a:t>
            </a:r>
          </a:p>
        </p:txBody>
      </p:sp>
      <p:sp>
        <p:nvSpPr>
          <p:cNvPr id="344067" name="Rectangle 3"/>
          <p:cNvSpPr>
            <a:spLocks noGrp="1" noChangeArrowheads="1"/>
          </p:cNvSpPr>
          <p:nvPr>
            <p:ph idx="1"/>
          </p:nvPr>
        </p:nvSpPr>
        <p:spPr/>
        <p:txBody>
          <a:bodyPr>
            <a:normAutofit lnSpcReduction="10000"/>
          </a:bodyPr>
          <a:lstStyle/>
          <a:p>
            <a:pPr>
              <a:lnSpc>
                <a:spcPct val="80000"/>
              </a:lnSpc>
              <a:buNone/>
            </a:pPr>
            <a:r>
              <a:rPr lang="en-CA" sz="2000" b="1" dirty="0"/>
              <a:t>Contact</a:t>
            </a:r>
          </a:p>
          <a:p>
            <a:pPr>
              <a:lnSpc>
                <a:spcPct val="80000"/>
              </a:lnSpc>
              <a:buFontTx/>
              <a:buChar char="•"/>
            </a:pPr>
            <a:r>
              <a:rPr lang="en-CA" sz="2000" dirty="0" smtClean="0"/>
              <a:t>A contact </a:t>
            </a:r>
            <a:r>
              <a:rPr lang="en-CA" sz="2000" dirty="0"/>
              <a:t>ICC provides for 8 electrical circuits (only 6 are used).  These circuits provide access to different elements of the IC</a:t>
            </a:r>
          </a:p>
          <a:p>
            <a:pPr>
              <a:lnSpc>
                <a:spcPct val="80000"/>
              </a:lnSpc>
              <a:buFontTx/>
              <a:buChar char="•"/>
            </a:pPr>
            <a:r>
              <a:rPr lang="en-CA" sz="2000" dirty="0"/>
              <a:t>E.g. some phone cards, </a:t>
            </a:r>
            <a:r>
              <a:rPr lang="en-CA" sz="2000" dirty="0" smtClean="0"/>
              <a:t>“chip” credit and debit cards</a:t>
            </a:r>
          </a:p>
          <a:p>
            <a:pPr>
              <a:lnSpc>
                <a:spcPct val="80000"/>
              </a:lnSpc>
              <a:buNone/>
            </a:pPr>
            <a:endParaRPr lang="en-CA" sz="2000" dirty="0"/>
          </a:p>
          <a:p>
            <a:pPr>
              <a:lnSpc>
                <a:spcPct val="80000"/>
              </a:lnSpc>
              <a:buNone/>
            </a:pPr>
            <a:r>
              <a:rPr lang="en-CA" sz="2000" b="1" dirty="0"/>
              <a:t>Contactless</a:t>
            </a:r>
          </a:p>
          <a:p>
            <a:pPr>
              <a:lnSpc>
                <a:spcPct val="80000"/>
              </a:lnSpc>
              <a:buFontTx/>
              <a:buChar char="•"/>
            </a:pPr>
            <a:r>
              <a:rPr lang="en-CA" sz="2000" dirty="0"/>
              <a:t>Proximity cards, RFID</a:t>
            </a:r>
          </a:p>
          <a:p>
            <a:pPr>
              <a:lnSpc>
                <a:spcPct val="80000"/>
              </a:lnSpc>
              <a:buFontTx/>
              <a:buChar char="•"/>
            </a:pPr>
            <a:r>
              <a:rPr lang="en-CA" sz="2000" dirty="0" smtClean="0">
                <a:sym typeface="Symbol" pitchFamily="18" charset="2"/>
              </a:rPr>
              <a:t>higher </a:t>
            </a:r>
            <a:r>
              <a:rPr lang="en-CA" sz="2000" dirty="0">
                <a:sym typeface="Symbol" pitchFamily="18" charset="2"/>
              </a:rPr>
              <a:t>durability, speed, convenience</a:t>
            </a:r>
          </a:p>
          <a:p>
            <a:pPr>
              <a:lnSpc>
                <a:spcPct val="80000"/>
              </a:lnSpc>
              <a:buFontTx/>
              <a:buChar char="•"/>
            </a:pPr>
            <a:r>
              <a:rPr lang="en-CA" sz="2000" dirty="0">
                <a:sym typeface="Symbol" pitchFamily="18" charset="2"/>
              </a:rPr>
              <a:t>Can be integrated into devices: cell phones, PDAs</a:t>
            </a:r>
          </a:p>
          <a:p>
            <a:pPr>
              <a:lnSpc>
                <a:spcPct val="80000"/>
              </a:lnSpc>
              <a:buFontTx/>
              <a:buChar char="•"/>
            </a:pPr>
            <a:r>
              <a:rPr lang="en-CA" sz="2000" dirty="0"/>
              <a:t>Power and data exchange uses an inductive </a:t>
            </a:r>
            <a:r>
              <a:rPr lang="en-CA" sz="2000" dirty="0" smtClean="0"/>
              <a:t>loop’</a:t>
            </a:r>
          </a:p>
          <a:p>
            <a:pPr>
              <a:lnSpc>
                <a:spcPct val="80000"/>
              </a:lnSpc>
            </a:pPr>
            <a:r>
              <a:rPr lang="en-CA" sz="2000" dirty="0" smtClean="0"/>
              <a:t>E.g.  Pay Pass by MasterCard,  </a:t>
            </a:r>
            <a:r>
              <a:rPr lang="en-CA" sz="2000" dirty="0" err="1" smtClean="0"/>
              <a:t>QuickPay</a:t>
            </a:r>
            <a:r>
              <a:rPr lang="en-CA" sz="2000" dirty="0" smtClean="0"/>
              <a:t> for Shell </a:t>
            </a:r>
          </a:p>
          <a:p>
            <a:pPr>
              <a:lnSpc>
                <a:spcPct val="80000"/>
              </a:lnSpc>
              <a:buFontTx/>
              <a:buChar char="•"/>
            </a:pPr>
            <a:endParaRPr lang="en-CA" sz="2000" dirty="0" smtClean="0"/>
          </a:p>
          <a:p>
            <a:pPr>
              <a:lnSpc>
                <a:spcPct val="80000"/>
              </a:lnSpc>
              <a:buNone/>
            </a:pPr>
            <a:r>
              <a:rPr lang="en-CA" sz="2000" dirty="0" smtClean="0"/>
              <a:t>Smart card</a:t>
            </a:r>
            <a:endParaRPr lang="en-CA" sz="2000" dirty="0"/>
          </a:p>
          <a:p>
            <a:pPr>
              <a:lnSpc>
                <a:spcPct val="80000"/>
              </a:lnSpc>
              <a:buFontTx/>
              <a:buChar char="•"/>
            </a:pPr>
            <a:r>
              <a:rPr lang="en-CA" sz="2000" dirty="0" smtClean="0"/>
              <a:t>Major </a:t>
            </a:r>
            <a:r>
              <a:rPr lang="en-CA" sz="2000" dirty="0"/>
              <a:t>advantage:  log-on is done at the reader instead of the host, identifier and password are protected</a:t>
            </a:r>
          </a:p>
          <a:p>
            <a:pPr>
              <a:lnSpc>
                <a:spcPct val="80000"/>
              </a:lnSpc>
              <a:buFontTx/>
              <a:buChar char="•"/>
            </a:pPr>
            <a:endParaRPr lang="en-CA" sz="2000" dirty="0"/>
          </a:p>
          <a:p>
            <a:pPr>
              <a:lnSpc>
                <a:spcPct val="80000"/>
              </a:lnSpc>
              <a:buFontTx/>
              <a:buChar char="•"/>
            </a:pPr>
            <a:endParaRPr lang="en-CA" sz="2000" dirty="0">
              <a:sym typeface="Symbol" pitchFamily="18" charset="2"/>
            </a:endParaRPr>
          </a:p>
        </p:txBody>
      </p:sp>
      <p:sp>
        <p:nvSpPr>
          <p:cNvPr id="5" name="Slide Number Placeholder 4"/>
          <p:cNvSpPr>
            <a:spLocks noGrp="1"/>
          </p:cNvSpPr>
          <p:nvPr>
            <p:ph type="sldNum" sz="quarter" idx="12"/>
          </p:nvPr>
        </p:nvSpPr>
        <p:spPr>
          <a:prstGeom prst="rect">
            <a:avLst/>
          </a:prstGeom>
        </p:spPr>
        <p:txBody>
          <a:bodyPr/>
          <a:lstStyle/>
          <a:p>
            <a:fld id="{872FDFD2-9A4C-49E8-9ED8-109A9061C4B3}" type="slidenum">
              <a:rPr lang="en-US"/>
              <a:pPr/>
              <a:t>26</a:t>
            </a:fld>
            <a:endParaRPr lang="en-US"/>
          </a:p>
        </p:txBody>
      </p:sp>
      <p:sp>
        <p:nvSpPr>
          <p:cNvPr id="6" name="Footer Placeholder 5"/>
          <p:cNvSpPr>
            <a:spLocks noGrp="1"/>
          </p:cNvSpPr>
          <p:nvPr>
            <p:ph type="ftr" sz="quarter" idx="13"/>
          </p:nvPr>
        </p:nvSpPr>
        <p:spPr/>
        <p:txBody>
          <a:bodyPr/>
          <a:lstStyle/>
          <a:p>
            <a:r>
              <a:rPr lang="en-US" smtClean="0"/>
              <a:t>L02 Access Controls</a:t>
            </a:r>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5154" name="Rectangle 2"/>
          <p:cNvSpPr>
            <a:spLocks noGrp="1" noChangeArrowheads="1"/>
          </p:cNvSpPr>
          <p:nvPr>
            <p:ph type="title"/>
          </p:nvPr>
        </p:nvSpPr>
        <p:spPr/>
        <p:txBody>
          <a:bodyPr>
            <a:noAutofit/>
          </a:bodyPr>
          <a:lstStyle/>
          <a:p>
            <a:r>
              <a:rPr lang="en-CA" sz="3600" dirty="0" smtClean="0"/>
              <a:t>What a Person Is or Does</a:t>
            </a:r>
            <a:br>
              <a:rPr lang="en-CA" sz="3600" dirty="0" smtClean="0"/>
            </a:br>
            <a:r>
              <a:rPr lang="en-CA" sz="3600" dirty="0" smtClean="0"/>
              <a:t>Biometrics – Physiological</a:t>
            </a:r>
            <a:br>
              <a:rPr lang="en-CA" sz="3600" dirty="0" smtClean="0"/>
            </a:br>
            <a:r>
              <a:rPr lang="en-CA" sz="2800" dirty="0" smtClean="0"/>
              <a:t>(something you are)</a:t>
            </a:r>
            <a:endParaRPr lang="en-CA" sz="2800" dirty="0"/>
          </a:p>
        </p:txBody>
      </p:sp>
      <p:sp>
        <p:nvSpPr>
          <p:cNvPr id="305155" name="Rectangle 3"/>
          <p:cNvSpPr>
            <a:spLocks noGrp="1" noChangeArrowheads="1"/>
          </p:cNvSpPr>
          <p:nvPr>
            <p:ph idx="1"/>
          </p:nvPr>
        </p:nvSpPr>
        <p:spPr/>
        <p:txBody>
          <a:bodyPr>
            <a:normAutofit fontScale="62500" lnSpcReduction="20000"/>
          </a:bodyPr>
          <a:lstStyle/>
          <a:p>
            <a:r>
              <a:rPr lang="en-CA" dirty="0" smtClean="0"/>
              <a:t>Authentication on the basis of unique physical attributes on an individual</a:t>
            </a:r>
          </a:p>
          <a:p>
            <a:r>
              <a:rPr lang="en-CA" dirty="0" smtClean="0"/>
              <a:t>Hands</a:t>
            </a:r>
          </a:p>
          <a:p>
            <a:pPr lvl="1"/>
            <a:r>
              <a:rPr lang="en-CA" dirty="0" smtClean="0"/>
              <a:t>Fingerprint, Hand geometry</a:t>
            </a:r>
          </a:p>
          <a:p>
            <a:pPr lvl="1"/>
            <a:r>
              <a:rPr lang="en-CA" dirty="0" smtClean="0"/>
              <a:t>palm scan - combines hand geometry and fingerprint analysis</a:t>
            </a:r>
          </a:p>
          <a:p>
            <a:r>
              <a:rPr lang="en-CA" dirty="0" smtClean="0"/>
              <a:t>Eyes</a:t>
            </a:r>
          </a:p>
          <a:p>
            <a:pPr lvl="1"/>
            <a:r>
              <a:rPr lang="en-CA" dirty="0" smtClean="0"/>
              <a:t>Iris scans - examine pattern on color portion of the eye</a:t>
            </a:r>
          </a:p>
          <a:p>
            <a:pPr lvl="1"/>
            <a:r>
              <a:rPr lang="en-CA" dirty="0" smtClean="0"/>
              <a:t>Retina scans - pattern of blood vessels in back of the retina</a:t>
            </a:r>
          </a:p>
          <a:p>
            <a:r>
              <a:rPr lang="en-CA" dirty="0" smtClean="0"/>
              <a:t>Voice verification</a:t>
            </a:r>
          </a:p>
          <a:p>
            <a:pPr lvl="1"/>
            <a:r>
              <a:rPr lang="en-CA" dirty="0" smtClean="0"/>
              <a:t>Recognized how a person speaks</a:t>
            </a:r>
          </a:p>
          <a:p>
            <a:pPr lvl="1"/>
            <a:r>
              <a:rPr lang="en-CA" dirty="0" smtClean="0"/>
              <a:t>Do not confuse with speech recognition</a:t>
            </a:r>
          </a:p>
          <a:p>
            <a:r>
              <a:rPr lang="en-CA" dirty="0" smtClean="0"/>
              <a:t>Face scans</a:t>
            </a:r>
          </a:p>
          <a:p>
            <a:pPr lvl="1"/>
            <a:r>
              <a:rPr lang="en-CA" dirty="0" smtClean="0"/>
              <a:t>Verify geometry and heat signatures, skull’s structure, tissue density</a:t>
            </a:r>
            <a:endParaRPr lang="en-CA" dirty="0"/>
          </a:p>
        </p:txBody>
      </p:sp>
      <p:sp>
        <p:nvSpPr>
          <p:cNvPr id="7" name="Slide Number Placeholder 4"/>
          <p:cNvSpPr>
            <a:spLocks noGrp="1"/>
          </p:cNvSpPr>
          <p:nvPr>
            <p:ph type="sldNum" sz="quarter" idx="12"/>
          </p:nvPr>
        </p:nvSpPr>
        <p:spPr/>
        <p:txBody>
          <a:bodyPr/>
          <a:lstStyle/>
          <a:p>
            <a:fld id="{88468A0B-82D1-4E12-A655-06A783D5B813}" type="slidenum">
              <a:rPr lang="en-US" smtClean="0"/>
              <a:pPr/>
              <a:t>27</a:t>
            </a:fld>
            <a:endParaRPr lang="en-US"/>
          </a:p>
        </p:txBody>
      </p:sp>
      <p:sp>
        <p:nvSpPr>
          <p:cNvPr id="6" name="Footer Placeholder 5"/>
          <p:cNvSpPr>
            <a:spLocks noGrp="1"/>
          </p:cNvSpPr>
          <p:nvPr>
            <p:ph type="ftr" sz="quarter" idx="13"/>
          </p:nvPr>
        </p:nvSpPr>
        <p:spPr/>
        <p:txBody>
          <a:bodyPr/>
          <a:lstStyle/>
          <a:p>
            <a:r>
              <a:rPr lang="en-US" smtClean="0"/>
              <a:t>L02 Access Controls</a:t>
            </a:r>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5"/>
          <p:cNvSpPr>
            <a:spLocks noGrp="1"/>
          </p:cNvSpPr>
          <p:nvPr>
            <p:ph type="sldNum" idx="11"/>
          </p:nvPr>
        </p:nvSpPr>
        <p:spPr/>
        <p:txBody>
          <a:bodyPr/>
          <a:lstStyle/>
          <a:p>
            <a:fld id="{5C3EDA66-C1B4-4A66-AAD2-2587E36D9B92}" type="slidenum">
              <a:rPr lang="en-US"/>
              <a:pPr/>
              <a:t>28</a:t>
            </a:fld>
            <a:endParaRPr lang="en-US"/>
          </a:p>
        </p:txBody>
      </p:sp>
      <p:sp>
        <p:nvSpPr>
          <p:cNvPr id="8193" name="Rectangle 1"/>
          <p:cNvSpPr>
            <a:spLocks noGrp="1" noChangeArrowheads="1"/>
          </p:cNvSpPr>
          <p:nvPr>
            <p:ph type="title" idx="4294967295"/>
          </p:nvPr>
        </p:nvSpPr>
        <p:spPr>
          <a:xfrm>
            <a:off x="468313" y="0"/>
            <a:ext cx="8712200" cy="1268413"/>
          </a:xfrm>
          <a:ln/>
        </p:spPr>
        <p:txBody>
          <a:bodyPr>
            <a:normAutofit fontScale="90000"/>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CA"/>
              <a:t>Access Controls</a:t>
            </a:r>
            <a:br>
              <a:rPr lang="en-CA"/>
            </a:br>
            <a:r>
              <a:rPr lang="en-CA"/>
              <a:t>Biometrics - Hands</a:t>
            </a:r>
          </a:p>
        </p:txBody>
      </p:sp>
      <p:sp>
        <p:nvSpPr>
          <p:cNvPr id="8194" name="Rectangle 2"/>
          <p:cNvSpPr>
            <a:spLocks noGrp="1" noChangeArrowheads="1"/>
          </p:cNvSpPr>
          <p:nvPr>
            <p:ph type="body" idx="4294967295"/>
          </p:nvPr>
        </p:nvSpPr>
        <p:spPr>
          <a:xfrm>
            <a:off x="457200" y="1447800"/>
            <a:ext cx="3962400" cy="4525963"/>
          </a:xfrm>
          <a:ln w="9360">
            <a:solidFill>
              <a:srgbClr val="000000"/>
            </a:solidFill>
            <a:miter lim="800000"/>
          </a:ln>
        </p:spPr>
        <p:txBody>
          <a:bodyPr/>
          <a:lstStyle/>
          <a:p>
            <a:pPr marL="0" indent="0">
              <a:spcBef>
                <a:spcPts val="600"/>
              </a:spcBef>
              <a:tabLst>
                <a:tab pos="0" algn="l"/>
                <a:tab pos="569913" algn="l"/>
                <a:tab pos="1484313" algn="l"/>
                <a:tab pos="2398713" algn="l"/>
                <a:tab pos="3313113" algn="l"/>
                <a:tab pos="4227513" algn="l"/>
                <a:tab pos="5141913" algn="l"/>
                <a:tab pos="6056313" algn="l"/>
                <a:tab pos="6970713" algn="l"/>
                <a:tab pos="7885113" algn="l"/>
                <a:tab pos="8799513" algn="l"/>
                <a:tab pos="9713913" algn="l"/>
              </a:tabLst>
            </a:pPr>
            <a:r>
              <a:rPr lang="en-CA" sz="2400"/>
              <a:t>Fingerprint</a:t>
            </a:r>
          </a:p>
          <a:p>
            <a:pPr marL="0" indent="0">
              <a:spcBef>
                <a:spcPts val="400"/>
              </a:spcBef>
              <a:tabLst>
                <a:tab pos="0" algn="l"/>
                <a:tab pos="569913" algn="l"/>
                <a:tab pos="1484313" algn="l"/>
                <a:tab pos="2398713" algn="l"/>
                <a:tab pos="3313113" algn="l"/>
                <a:tab pos="4227513" algn="l"/>
                <a:tab pos="5141913" algn="l"/>
                <a:tab pos="6056313" algn="l"/>
                <a:tab pos="6970713" algn="l"/>
                <a:tab pos="7885113" algn="l"/>
                <a:tab pos="8799513" algn="l"/>
                <a:tab pos="9713913" algn="l"/>
              </a:tabLst>
            </a:pPr>
            <a:r>
              <a:rPr lang="en-CA" sz="1600"/>
              <a:t>(picture from VeriFinger Algorithm Demo for MS Windows v5.0, Published By: Neurotechnologija)</a:t>
            </a:r>
            <a:r>
              <a:rPr lang="ar-SA" sz="1600">
                <a:cs typeface="Arial" charset="0"/>
              </a:rPr>
              <a:t>‏</a:t>
            </a:r>
            <a:endParaRPr lang="en-CA" sz="1600"/>
          </a:p>
        </p:txBody>
      </p:sp>
      <p:sp>
        <p:nvSpPr>
          <p:cNvPr id="8195" name="Rectangle 3"/>
          <p:cNvSpPr>
            <a:spLocks noGrp="1" noChangeArrowheads="1"/>
          </p:cNvSpPr>
          <p:nvPr>
            <p:ph type="body" idx="4294967295"/>
          </p:nvPr>
        </p:nvSpPr>
        <p:spPr>
          <a:xfrm>
            <a:off x="4572000" y="1447800"/>
            <a:ext cx="3962400" cy="4525963"/>
          </a:xfrm>
          <a:ln w="9360">
            <a:solidFill>
              <a:srgbClr val="000000"/>
            </a:solidFill>
            <a:miter lim="800000"/>
          </a:ln>
        </p:spPr>
        <p:txBody>
          <a:bodyPr/>
          <a:lstStyle/>
          <a:p>
            <a:pPr marL="0" indent="0">
              <a:spcBef>
                <a:spcPts val="600"/>
              </a:spcBef>
              <a:tabLst>
                <a:tab pos="0" algn="l"/>
                <a:tab pos="569913" algn="l"/>
                <a:tab pos="1484313" algn="l"/>
                <a:tab pos="2398713" algn="l"/>
                <a:tab pos="3313113" algn="l"/>
                <a:tab pos="4227513" algn="l"/>
                <a:tab pos="5141913" algn="l"/>
                <a:tab pos="6056313" algn="l"/>
                <a:tab pos="6970713" algn="l"/>
                <a:tab pos="7885113" algn="l"/>
                <a:tab pos="8799513" algn="l"/>
                <a:tab pos="9713913" algn="l"/>
              </a:tabLst>
            </a:pPr>
            <a:r>
              <a:rPr lang="en-CA" sz="2400"/>
              <a:t>Hand geometry</a:t>
            </a:r>
          </a:p>
        </p:txBody>
      </p:sp>
      <p:pic>
        <p:nvPicPr>
          <p:cNvPr id="8196" name="Picture 4"/>
          <p:cNvPicPr>
            <a:picLocks noChangeAspect="1" noChangeArrowheads="1"/>
          </p:cNvPicPr>
          <p:nvPr/>
        </p:nvPicPr>
        <p:blipFill>
          <a:blip r:embed="rId3" cstate="print"/>
          <a:srcRect/>
          <a:stretch>
            <a:fillRect/>
          </a:stretch>
        </p:blipFill>
        <p:spPr bwMode="auto">
          <a:xfrm>
            <a:off x="1116013" y="3213100"/>
            <a:ext cx="3297237" cy="2700338"/>
          </a:xfrm>
          <a:prstGeom prst="rect">
            <a:avLst/>
          </a:prstGeom>
          <a:noFill/>
          <a:ln w="9525">
            <a:noFill/>
            <a:round/>
            <a:headEnd/>
            <a:tailEnd/>
          </a:ln>
          <a:effectLst/>
        </p:spPr>
      </p:pic>
      <p:pic>
        <p:nvPicPr>
          <p:cNvPr id="8197" name="Picture 5"/>
          <p:cNvPicPr>
            <a:picLocks noChangeAspect="1" noChangeArrowheads="1"/>
          </p:cNvPicPr>
          <p:nvPr/>
        </p:nvPicPr>
        <p:blipFill>
          <a:blip r:embed="rId4" cstate="print"/>
          <a:srcRect/>
          <a:stretch>
            <a:fillRect/>
          </a:stretch>
        </p:blipFill>
        <p:spPr bwMode="auto">
          <a:xfrm>
            <a:off x="539750" y="2708275"/>
            <a:ext cx="1468438" cy="2087563"/>
          </a:xfrm>
          <a:prstGeom prst="rect">
            <a:avLst/>
          </a:prstGeom>
          <a:noFill/>
          <a:ln w="9525">
            <a:noFill/>
            <a:round/>
            <a:headEnd/>
            <a:tailEnd/>
          </a:ln>
          <a:effectLst/>
        </p:spPr>
      </p:pic>
      <p:pic>
        <p:nvPicPr>
          <p:cNvPr id="8198" name="Picture 6"/>
          <p:cNvPicPr>
            <a:picLocks noChangeAspect="1" noChangeArrowheads="1"/>
          </p:cNvPicPr>
          <p:nvPr/>
        </p:nvPicPr>
        <p:blipFill>
          <a:blip r:embed="rId5" cstate="print"/>
          <a:srcRect/>
          <a:stretch>
            <a:fillRect/>
          </a:stretch>
        </p:blipFill>
        <p:spPr bwMode="auto">
          <a:xfrm>
            <a:off x="5508625" y="3716338"/>
            <a:ext cx="3043238" cy="2266950"/>
          </a:xfrm>
          <a:prstGeom prst="rect">
            <a:avLst/>
          </a:prstGeom>
          <a:noFill/>
          <a:ln w="9525">
            <a:noFill/>
            <a:round/>
            <a:headEnd/>
            <a:tailEnd/>
          </a:ln>
          <a:effectLst/>
        </p:spPr>
      </p:pic>
      <p:pic>
        <p:nvPicPr>
          <p:cNvPr id="8199" name="Picture 7"/>
          <p:cNvPicPr>
            <a:picLocks noChangeAspect="1" noChangeArrowheads="1"/>
          </p:cNvPicPr>
          <p:nvPr/>
        </p:nvPicPr>
        <p:blipFill>
          <a:blip r:embed="rId6" cstate="print"/>
          <a:srcRect/>
          <a:stretch>
            <a:fillRect/>
          </a:stretch>
        </p:blipFill>
        <p:spPr bwMode="auto">
          <a:xfrm>
            <a:off x="4716463" y="2060575"/>
            <a:ext cx="2686050" cy="2419350"/>
          </a:xfrm>
          <a:prstGeom prst="rect">
            <a:avLst/>
          </a:prstGeom>
          <a:noFill/>
          <a:ln w="9525">
            <a:noFill/>
            <a:round/>
            <a:headEnd/>
            <a:tailEnd/>
          </a:ln>
          <a:effectLst/>
        </p:spPr>
      </p:pic>
      <p:sp>
        <p:nvSpPr>
          <p:cNvPr id="11" name="Footer Placeholder 10"/>
          <p:cNvSpPr>
            <a:spLocks noGrp="1"/>
          </p:cNvSpPr>
          <p:nvPr>
            <p:ph type="ftr" sz="quarter" idx="11"/>
          </p:nvPr>
        </p:nvSpPr>
        <p:spPr/>
        <p:txBody>
          <a:bodyPr/>
          <a:lstStyle/>
          <a:p>
            <a:r>
              <a:rPr lang="en-US" smtClean="0"/>
              <a:t>L02 Access Controls</a:t>
            </a:r>
            <a:endParaRPr lang="en-US"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5"/>
          <p:cNvSpPr>
            <a:spLocks noGrp="1"/>
          </p:cNvSpPr>
          <p:nvPr>
            <p:ph type="sldNum" idx="11"/>
          </p:nvPr>
        </p:nvSpPr>
        <p:spPr/>
        <p:txBody>
          <a:bodyPr/>
          <a:lstStyle/>
          <a:p>
            <a:fld id="{97BC9D72-F854-4060-AE19-B21FD5ED29A1}" type="slidenum">
              <a:rPr lang="en-US"/>
              <a:pPr/>
              <a:t>29</a:t>
            </a:fld>
            <a:endParaRPr lang="en-US"/>
          </a:p>
        </p:txBody>
      </p:sp>
      <p:sp>
        <p:nvSpPr>
          <p:cNvPr id="9217" name="Rectangle 1"/>
          <p:cNvSpPr>
            <a:spLocks noGrp="1" noChangeArrowheads="1"/>
          </p:cNvSpPr>
          <p:nvPr>
            <p:ph type="title" idx="4294967295"/>
          </p:nvPr>
        </p:nvSpPr>
        <p:spPr>
          <a:xfrm>
            <a:off x="468313" y="0"/>
            <a:ext cx="8712200" cy="1268413"/>
          </a:xfrm>
          <a:ln/>
        </p:spPr>
        <p:txBody>
          <a:bodyPr>
            <a:normAutofit fontScale="90000"/>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CA"/>
              <a:t>Access Controls</a:t>
            </a:r>
            <a:br>
              <a:rPr lang="en-CA"/>
            </a:br>
            <a:r>
              <a:rPr lang="en-CA"/>
              <a:t>Biometrics - Eyes</a:t>
            </a:r>
          </a:p>
        </p:txBody>
      </p:sp>
      <p:sp>
        <p:nvSpPr>
          <p:cNvPr id="9218" name="Rectangle 2"/>
          <p:cNvSpPr>
            <a:spLocks noGrp="1" noChangeArrowheads="1"/>
          </p:cNvSpPr>
          <p:nvPr>
            <p:ph type="body" idx="4294967295"/>
          </p:nvPr>
        </p:nvSpPr>
        <p:spPr>
          <a:xfrm>
            <a:off x="457200" y="1447800"/>
            <a:ext cx="3962400" cy="4525963"/>
          </a:xfrm>
          <a:ln w="9360">
            <a:solidFill>
              <a:srgbClr val="000000"/>
            </a:solidFill>
            <a:miter lim="800000"/>
          </a:ln>
        </p:spPr>
        <p:txBody>
          <a:bodyPr/>
          <a:lstStyle/>
          <a:p>
            <a:pPr marL="0" indent="0">
              <a:spcBef>
                <a:spcPts val="600"/>
              </a:spcBef>
              <a:buNone/>
              <a:tabLst>
                <a:tab pos="0" algn="l"/>
                <a:tab pos="569913" algn="l"/>
                <a:tab pos="1484313" algn="l"/>
                <a:tab pos="2398713" algn="l"/>
                <a:tab pos="3313113" algn="l"/>
                <a:tab pos="4227513" algn="l"/>
                <a:tab pos="5141913" algn="l"/>
                <a:tab pos="6056313" algn="l"/>
                <a:tab pos="6970713" algn="l"/>
                <a:tab pos="7885113" algn="l"/>
                <a:tab pos="8799513" algn="l"/>
                <a:tab pos="9713913" algn="l"/>
              </a:tabLst>
            </a:pPr>
            <a:r>
              <a:rPr lang="en-CA" sz="2400" dirty="0"/>
              <a:t>Iris Scan</a:t>
            </a:r>
          </a:p>
          <a:p>
            <a:pPr marL="0" indent="0">
              <a:spcBef>
                <a:spcPts val="600"/>
              </a:spcBef>
              <a:tabLst>
                <a:tab pos="0" algn="l"/>
                <a:tab pos="569913" algn="l"/>
                <a:tab pos="1484313" algn="l"/>
                <a:tab pos="2398713" algn="l"/>
                <a:tab pos="3313113" algn="l"/>
                <a:tab pos="4227513" algn="l"/>
                <a:tab pos="5141913" algn="l"/>
                <a:tab pos="6056313" algn="l"/>
                <a:tab pos="6970713" algn="l"/>
                <a:tab pos="7885113" algn="l"/>
                <a:tab pos="8799513" algn="l"/>
                <a:tab pos="9713913" algn="l"/>
              </a:tabLst>
            </a:pPr>
            <a:r>
              <a:rPr lang="en-CA" sz="2400" dirty="0"/>
              <a:t>The iris is the coloured area around the pupil</a:t>
            </a:r>
          </a:p>
        </p:txBody>
      </p:sp>
      <p:sp>
        <p:nvSpPr>
          <p:cNvPr id="9219" name="Rectangle 3"/>
          <p:cNvSpPr>
            <a:spLocks noGrp="1" noChangeArrowheads="1"/>
          </p:cNvSpPr>
          <p:nvPr>
            <p:ph type="body" idx="4294967295"/>
          </p:nvPr>
        </p:nvSpPr>
        <p:spPr>
          <a:xfrm>
            <a:off x="4572000" y="1447800"/>
            <a:ext cx="3962400" cy="4525963"/>
          </a:xfrm>
          <a:ln w="9360">
            <a:solidFill>
              <a:srgbClr val="000000"/>
            </a:solidFill>
            <a:miter lim="800000"/>
          </a:ln>
        </p:spPr>
        <p:txBody>
          <a:bodyPr/>
          <a:lstStyle/>
          <a:p>
            <a:pPr marL="0" indent="0">
              <a:spcBef>
                <a:spcPts val="600"/>
              </a:spcBef>
              <a:buNone/>
              <a:tabLst>
                <a:tab pos="0" algn="l"/>
                <a:tab pos="569913" algn="l"/>
                <a:tab pos="1484313" algn="l"/>
                <a:tab pos="2398713" algn="l"/>
                <a:tab pos="3313113" algn="l"/>
                <a:tab pos="4227513" algn="l"/>
                <a:tab pos="5141913" algn="l"/>
                <a:tab pos="6056313" algn="l"/>
                <a:tab pos="6970713" algn="l"/>
                <a:tab pos="7885113" algn="l"/>
                <a:tab pos="8799513" algn="l"/>
                <a:tab pos="9713913" algn="l"/>
              </a:tabLst>
            </a:pPr>
            <a:r>
              <a:rPr lang="en-CA" sz="2400" dirty="0"/>
              <a:t>Retinal Scan</a:t>
            </a:r>
          </a:p>
          <a:p>
            <a:pPr marL="0" indent="0">
              <a:spcBef>
                <a:spcPts val="600"/>
              </a:spcBef>
              <a:tabLst>
                <a:tab pos="0" algn="l"/>
                <a:tab pos="569913" algn="l"/>
                <a:tab pos="1484313" algn="l"/>
                <a:tab pos="2398713" algn="l"/>
                <a:tab pos="3313113" algn="l"/>
                <a:tab pos="4227513" algn="l"/>
                <a:tab pos="5141913" algn="l"/>
                <a:tab pos="6056313" algn="l"/>
                <a:tab pos="6970713" algn="l"/>
                <a:tab pos="7885113" algn="l"/>
                <a:tab pos="8799513" algn="l"/>
                <a:tab pos="9713913" algn="l"/>
              </a:tabLst>
            </a:pPr>
            <a:r>
              <a:rPr lang="en-CA" sz="2400" dirty="0"/>
              <a:t>Focus on the pattern of blood vessels in the back of the eye</a:t>
            </a:r>
          </a:p>
        </p:txBody>
      </p:sp>
      <p:pic>
        <p:nvPicPr>
          <p:cNvPr id="9220" name="Picture 4"/>
          <p:cNvPicPr>
            <a:picLocks noChangeAspect="1" noChangeArrowheads="1"/>
          </p:cNvPicPr>
          <p:nvPr/>
        </p:nvPicPr>
        <p:blipFill>
          <a:blip r:embed="rId3" cstate="print"/>
          <a:srcRect/>
          <a:stretch>
            <a:fillRect/>
          </a:stretch>
        </p:blipFill>
        <p:spPr bwMode="auto">
          <a:xfrm>
            <a:off x="900113" y="3025775"/>
            <a:ext cx="3095625" cy="2708275"/>
          </a:xfrm>
          <a:prstGeom prst="rect">
            <a:avLst/>
          </a:prstGeom>
          <a:noFill/>
          <a:ln w="9525">
            <a:noFill/>
            <a:round/>
            <a:headEnd/>
            <a:tailEnd/>
          </a:ln>
          <a:effectLst/>
        </p:spPr>
      </p:pic>
      <p:pic>
        <p:nvPicPr>
          <p:cNvPr id="9221" name="Picture 5"/>
          <p:cNvPicPr>
            <a:picLocks noChangeAspect="1" noChangeArrowheads="1"/>
          </p:cNvPicPr>
          <p:nvPr/>
        </p:nvPicPr>
        <p:blipFill>
          <a:blip r:embed="rId4" cstate="print"/>
          <a:srcRect/>
          <a:stretch>
            <a:fillRect/>
          </a:stretch>
        </p:blipFill>
        <p:spPr bwMode="auto">
          <a:xfrm>
            <a:off x="4649788" y="4625975"/>
            <a:ext cx="1362075" cy="1323975"/>
          </a:xfrm>
          <a:prstGeom prst="rect">
            <a:avLst/>
          </a:prstGeom>
          <a:noFill/>
          <a:ln w="9525">
            <a:noFill/>
            <a:round/>
            <a:headEnd/>
            <a:tailEnd/>
          </a:ln>
          <a:effectLst/>
        </p:spPr>
      </p:pic>
      <p:pic>
        <p:nvPicPr>
          <p:cNvPr id="9222" name="Picture 6"/>
          <p:cNvPicPr>
            <a:picLocks noChangeAspect="1" noChangeArrowheads="1"/>
          </p:cNvPicPr>
          <p:nvPr/>
        </p:nvPicPr>
        <p:blipFill>
          <a:blip r:embed="rId5" cstate="print"/>
          <a:srcRect l="28343" r="9447"/>
          <a:stretch>
            <a:fillRect/>
          </a:stretch>
        </p:blipFill>
        <p:spPr bwMode="auto">
          <a:xfrm>
            <a:off x="6013450" y="2997200"/>
            <a:ext cx="2735263" cy="2930525"/>
          </a:xfrm>
          <a:prstGeom prst="rect">
            <a:avLst/>
          </a:prstGeom>
          <a:noFill/>
          <a:ln w="9525">
            <a:noFill/>
            <a:round/>
            <a:headEnd/>
            <a:tailEnd/>
          </a:ln>
          <a:effectLst/>
        </p:spPr>
      </p:pic>
      <p:sp>
        <p:nvSpPr>
          <p:cNvPr id="10" name="Footer Placeholder 9"/>
          <p:cNvSpPr>
            <a:spLocks noGrp="1"/>
          </p:cNvSpPr>
          <p:nvPr>
            <p:ph type="ftr" sz="quarter" idx="11"/>
          </p:nvPr>
        </p:nvSpPr>
        <p:spPr/>
        <p:txBody>
          <a:bodyPr/>
          <a:lstStyle/>
          <a:p>
            <a:r>
              <a:rPr lang="en-US" smtClean="0"/>
              <a:t>L02 Access Controls</a:t>
            </a:r>
            <a:endParaRPr lang="en-US"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4434" name="Rectangle 2"/>
          <p:cNvSpPr>
            <a:spLocks noGrp="1" noChangeArrowheads="1"/>
          </p:cNvSpPr>
          <p:nvPr>
            <p:ph type="title"/>
          </p:nvPr>
        </p:nvSpPr>
        <p:spPr>
          <a:ln/>
        </p:spPr>
        <p:txBody>
          <a:bodyPr>
            <a:normAutofit fontScale="90000"/>
          </a:bodyPr>
          <a:lstStyle/>
          <a:p>
            <a:r>
              <a:rPr lang="en-CA" dirty="0" smtClean="0"/>
              <a:t>Access Control</a:t>
            </a:r>
            <a:br>
              <a:rPr lang="en-CA" dirty="0" smtClean="0"/>
            </a:br>
            <a:r>
              <a:rPr lang="en-CA" dirty="0" smtClean="0"/>
              <a:t>Objectives </a:t>
            </a:r>
            <a:r>
              <a:rPr lang="en-CA" dirty="0"/>
              <a:t>(ISC)2</a:t>
            </a:r>
          </a:p>
        </p:txBody>
      </p:sp>
      <p:sp>
        <p:nvSpPr>
          <p:cNvPr id="274435" name="Rectangle 3"/>
          <p:cNvSpPr>
            <a:spLocks noGrp="1" noChangeArrowheads="1"/>
          </p:cNvSpPr>
          <p:nvPr>
            <p:ph idx="1"/>
          </p:nvPr>
        </p:nvSpPr>
        <p:spPr/>
        <p:txBody>
          <a:bodyPr>
            <a:normAutofit fontScale="70000" lnSpcReduction="20000"/>
          </a:bodyPr>
          <a:lstStyle/>
          <a:p>
            <a:pPr>
              <a:buFontTx/>
              <a:buChar char="•"/>
            </a:pPr>
            <a:r>
              <a:rPr lang="en-CA" dirty="0" smtClean="0"/>
              <a:t>Control access by applying the following concepts/methodology/techniques:</a:t>
            </a:r>
          </a:p>
          <a:p>
            <a:pPr lvl="1">
              <a:buFontTx/>
              <a:buChar char="•"/>
            </a:pPr>
            <a:r>
              <a:rPr lang="en-CA" dirty="0" smtClean="0"/>
              <a:t>Policies (e.g., least privilege); type of controls; techniques (e.g., discretionary, mandatory); Identification and authentication; Network access control; Decentralized/distributed access control techniques; Authorization (privilege); Accounting and monitoring (e.g. Correction, alarms; audit trail)</a:t>
            </a:r>
          </a:p>
          <a:p>
            <a:r>
              <a:rPr lang="en-CA" dirty="0" smtClean="0"/>
              <a:t>Identify, evaluate, and respond to access control attacks (e.g., brute force, dictionary, spoofing, denial of service)</a:t>
            </a:r>
          </a:p>
          <a:p>
            <a:r>
              <a:rPr lang="en-CA" dirty="0" smtClean="0"/>
              <a:t>Design, coordinate, and evaluate penetration tests(s)</a:t>
            </a:r>
          </a:p>
          <a:p>
            <a:r>
              <a:rPr lang="en-CA" dirty="0" smtClean="0"/>
              <a:t>Design coordinate, and evaluate vulnerability tests(s)</a:t>
            </a:r>
            <a:endParaRPr lang="en-CA" dirty="0"/>
          </a:p>
        </p:txBody>
      </p:sp>
      <p:sp>
        <p:nvSpPr>
          <p:cNvPr id="5" name="Slide Number Placeholder 4"/>
          <p:cNvSpPr>
            <a:spLocks noGrp="1"/>
          </p:cNvSpPr>
          <p:nvPr>
            <p:ph type="sldNum" sz="quarter" idx="12"/>
          </p:nvPr>
        </p:nvSpPr>
        <p:spPr>
          <a:prstGeom prst="rect">
            <a:avLst/>
          </a:prstGeom>
        </p:spPr>
        <p:txBody>
          <a:bodyPr/>
          <a:lstStyle/>
          <a:p>
            <a:fld id="{5329CA60-27AD-4141-90DC-65711527D0FB}" type="slidenum">
              <a:rPr lang="en-US"/>
              <a:pPr/>
              <a:t>3</a:t>
            </a:fld>
            <a:endParaRPr lang="en-US" dirty="0"/>
          </a:p>
        </p:txBody>
      </p:sp>
      <p:sp>
        <p:nvSpPr>
          <p:cNvPr id="6" name="Footer Placeholder 5"/>
          <p:cNvSpPr>
            <a:spLocks noGrp="1"/>
          </p:cNvSpPr>
          <p:nvPr>
            <p:ph type="ftr" sz="quarter" idx="13"/>
          </p:nvPr>
        </p:nvSpPr>
        <p:spPr/>
        <p:txBody>
          <a:bodyPr/>
          <a:lstStyle/>
          <a:p>
            <a:r>
              <a:rPr lang="en-US" dirty="0" smtClean="0"/>
              <a:t>L02 Access Controls</a:t>
            </a:r>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Rectangle 1"/>
          <p:cNvSpPr>
            <a:spLocks noGrp="1" noChangeArrowheads="1"/>
          </p:cNvSpPr>
          <p:nvPr>
            <p:ph type="title"/>
          </p:nvPr>
        </p:nvSpPr>
        <p:spPr>
          <a:noFill/>
          <a:ln/>
        </p:spPr>
        <p:txBody>
          <a:bodyPr>
            <a:normAutofit fontScale="90000"/>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CA" sz="3600" dirty="0"/>
              <a:t>Access Controls</a:t>
            </a:r>
            <a:br>
              <a:rPr lang="en-CA" sz="3600" dirty="0"/>
            </a:br>
            <a:r>
              <a:rPr lang="en-CA" sz="3600" dirty="0"/>
              <a:t>Biometrics – Face and palm scans</a:t>
            </a:r>
          </a:p>
        </p:txBody>
      </p:sp>
      <p:sp>
        <p:nvSpPr>
          <p:cNvPr id="10242" name="Rectangle 2"/>
          <p:cNvSpPr>
            <a:spLocks noGrp="1" noChangeArrowheads="1"/>
          </p:cNvSpPr>
          <p:nvPr>
            <p:ph sz="half" idx="1"/>
          </p:nvPr>
        </p:nvSpPr>
        <p:spPr>
          <a:ln w="9360">
            <a:solidFill>
              <a:srgbClr val="000000"/>
            </a:solidFill>
            <a:miter lim="800000"/>
          </a:ln>
        </p:spPr>
        <p:txBody>
          <a:bodyPr/>
          <a:lstStyle/>
          <a:p>
            <a:pPr marL="0" indent="0">
              <a:spcBef>
                <a:spcPts val="600"/>
              </a:spcBef>
              <a:buNone/>
              <a:tabLst>
                <a:tab pos="0" algn="l"/>
                <a:tab pos="569913" algn="l"/>
                <a:tab pos="1484313" algn="l"/>
                <a:tab pos="2398713" algn="l"/>
                <a:tab pos="3313113" algn="l"/>
                <a:tab pos="4227513" algn="l"/>
                <a:tab pos="5141913" algn="l"/>
                <a:tab pos="6056313" algn="l"/>
                <a:tab pos="6970713" algn="l"/>
                <a:tab pos="7885113" algn="l"/>
                <a:tab pos="8799513" algn="l"/>
                <a:tab pos="9713913" algn="l"/>
              </a:tabLst>
            </a:pPr>
            <a:r>
              <a:rPr lang="en-CA" sz="2400" dirty="0"/>
              <a:t>Face Scan</a:t>
            </a:r>
          </a:p>
          <a:p>
            <a:pPr marL="0" indent="0">
              <a:spcBef>
                <a:spcPts val="600"/>
              </a:spcBef>
              <a:tabLst>
                <a:tab pos="0" algn="l"/>
                <a:tab pos="569913" algn="l"/>
                <a:tab pos="1484313" algn="l"/>
                <a:tab pos="2398713" algn="l"/>
                <a:tab pos="3313113" algn="l"/>
                <a:tab pos="4227513" algn="l"/>
                <a:tab pos="5141913" algn="l"/>
                <a:tab pos="6056313" algn="l"/>
                <a:tab pos="6970713" algn="l"/>
                <a:tab pos="7885113" algn="l"/>
                <a:tab pos="8799513" algn="l"/>
                <a:tab pos="9713913" algn="l"/>
              </a:tabLst>
            </a:pPr>
            <a:r>
              <a:rPr lang="en-CA" sz="2400" dirty="0"/>
              <a:t>Use the geometric patterns of the face to identify or authenticate individuals</a:t>
            </a:r>
          </a:p>
        </p:txBody>
      </p:sp>
      <p:sp>
        <p:nvSpPr>
          <p:cNvPr id="10243" name="Rectangle 3"/>
          <p:cNvSpPr>
            <a:spLocks noGrp="1" noChangeArrowheads="1"/>
          </p:cNvSpPr>
          <p:nvPr>
            <p:ph sz="half" idx="2"/>
          </p:nvPr>
        </p:nvSpPr>
        <p:spPr>
          <a:ln w="9360">
            <a:solidFill>
              <a:srgbClr val="000000"/>
            </a:solidFill>
            <a:miter lim="800000"/>
          </a:ln>
        </p:spPr>
        <p:txBody>
          <a:bodyPr/>
          <a:lstStyle/>
          <a:p>
            <a:pPr marL="0" indent="0">
              <a:spcBef>
                <a:spcPts val="600"/>
              </a:spcBef>
              <a:buNone/>
              <a:tabLst>
                <a:tab pos="0" algn="l"/>
                <a:tab pos="569913" algn="l"/>
                <a:tab pos="1484313" algn="l"/>
                <a:tab pos="2398713" algn="l"/>
                <a:tab pos="3313113" algn="l"/>
                <a:tab pos="4227513" algn="l"/>
                <a:tab pos="5141913" algn="l"/>
                <a:tab pos="6056313" algn="l"/>
                <a:tab pos="6970713" algn="l"/>
                <a:tab pos="7885113" algn="l"/>
                <a:tab pos="8799513" algn="l"/>
                <a:tab pos="9713913" algn="l"/>
              </a:tabLst>
            </a:pPr>
            <a:r>
              <a:rPr lang="en-CA" sz="2400" dirty="0"/>
              <a:t>Palm Scan</a:t>
            </a:r>
          </a:p>
          <a:p>
            <a:pPr marL="0" indent="0">
              <a:spcBef>
                <a:spcPts val="600"/>
              </a:spcBef>
              <a:tabLst>
                <a:tab pos="0" algn="l"/>
                <a:tab pos="569913" algn="l"/>
                <a:tab pos="1484313" algn="l"/>
                <a:tab pos="2398713" algn="l"/>
                <a:tab pos="3313113" algn="l"/>
                <a:tab pos="4227513" algn="l"/>
                <a:tab pos="5141913" algn="l"/>
                <a:tab pos="6056313" algn="l"/>
                <a:tab pos="6970713" algn="l"/>
                <a:tab pos="7885113" algn="l"/>
                <a:tab pos="8799513" algn="l"/>
                <a:tab pos="9713913" algn="l"/>
              </a:tabLst>
            </a:pPr>
            <a:r>
              <a:rPr lang="en-CA" sz="2400" dirty="0"/>
              <a:t>Utilize the hole area of the hand including palm and all fingers</a:t>
            </a:r>
          </a:p>
        </p:txBody>
      </p:sp>
      <p:sp>
        <p:nvSpPr>
          <p:cNvPr id="7" name="Slide Number Placeholder 5"/>
          <p:cNvSpPr>
            <a:spLocks noGrp="1"/>
          </p:cNvSpPr>
          <p:nvPr>
            <p:ph type="sldNum" sz="quarter" idx="12"/>
          </p:nvPr>
        </p:nvSpPr>
        <p:spPr/>
        <p:txBody>
          <a:bodyPr/>
          <a:lstStyle/>
          <a:p>
            <a:fld id="{20C99777-A33C-423F-82AD-10362FEB7B76}" type="slidenum">
              <a:rPr lang="en-US"/>
              <a:pPr/>
              <a:t>30</a:t>
            </a:fld>
            <a:endParaRPr lang="en-US"/>
          </a:p>
        </p:txBody>
      </p:sp>
      <p:pic>
        <p:nvPicPr>
          <p:cNvPr id="10244" name="Picture 4"/>
          <p:cNvPicPr>
            <a:picLocks noChangeAspect="1" noChangeArrowheads="1"/>
          </p:cNvPicPr>
          <p:nvPr/>
        </p:nvPicPr>
        <p:blipFill>
          <a:blip r:embed="rId3" cstate="print"/>
          <a:srcRect/>
          <a:stretch>
            <a:fillRect/>
          </a:stretch>
        </p:blipFill>
        <p:spPr bwMode="auto">
          <a:xfrm>
            <a:off x="714348" y="3643314"/>
            <a:ext cx="3913187" cy="2347913"/>
          </a:xfrm>
          <a:prstGeom prst="rect">
            <a:avLst/>
          </a:prstGeom>
          <a:noFill/>
          <a:ln w="9525">
            <a:noFill/>
            <a:round/>
            <a:headEnd/>
            <a:tailEnd/>
          </a:ln>
          <a:effectLst/>
        </p:spPr>
      </p:pic>
      <p:sp>
        <p:nvSpPr>
          <p:cNvPr id="8" name="Footer Placeholder 7"/>
          <p:cNvSpPr>
            <a:spLocks noGrp="1"/>
          </p:cNvSpPr>
          <p:nvPr>
            <p:ph type="ftr" sz="quarter" idx="11"/>
          </p:nvPr>
        </p:nvSpPr>
        <p:spPr/>
        <p:txBody>
          <a:bodyPr/>
          <a:lstStyle/>
          <a:p>
            <a:r>
              <a:rPr lang="en-US" smtClean="0"/>
              <a:t>L02 Access Controls</a:t>
            </a:r>
            <a:endParaRPr lang="en-US"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5090" name="Rectangle 2"/>
          <p:cNvSpPr>
            <a:spLocks noGrp="1" noChangeArrowheads="1"/>
          </p:cNvSpPr>
          <p:nvPr>
            <p:ph type="title"/>
          </p:nvPr>
        </p:nvSpPr>
        <p:spPr>
          <a:ln/>
        </p:spPr>
        <p:txBody>
          <a:bodyPr>
            <a:normAutofit fontScale="90000"/>
          </a:bodyPr>
          <a:lstStyle/>
          <a:p>
            <a:r>
              <a:rPr lang="en-CA" dirty="0" smtClean="0"/>
              <a:t>What </a:t>
            </a:r>
            <a:r>
              <a:rPr lang="en-CA" dirty="0"/>
              <a:t>a Person Is or Does</a:t>
            </a:r>
            <a:br>
              <a:rPr lang="en-CA" dirty="0"/>
            </a:br>
            <a:r>
              <a:rPr lang="en-CA" dirty="0"/>
              <a:t>Biometrics – Behavioural</a:t>
            </a:r>
          </a:p>
        </p:txBody>
      </p:sp>
      <p:sp>
        <p:nvSpPr>
          <p:cNvPr id="345091" name="Rectangle 3"/>
          <p:cNvSpPr>
            <a:spLocks noGrp="1" noChangeArrowheads="1"/>
          </p:cNvSpPr>
          <p:nvPr>
            <p:ph idx="1"/>
          </p:nvPr>
        </p:nvSpPr>
        <p:spPr/>
        <p:txBody>
          <a:bodyPr/>
          <a:lstStyle/>
          <a:p>
            <a:r>
              <a:rPr lang="en-CA" sz="2000" dirty="0"/>
              <a:t>Behavioural biometrics try to authenticate an individual on the basis of what they do.</a:t>
            </a:r>
          </a:p>
          <a:p>
            <a:pPr>
              <a:buFontTx/>
              <a:buChar char="•"/>
            </a:pPr>
            <a:r>
              <a:rPr lang="en-CA" sz="2000" dirty="0"/>
              <a:t>Keystroke dynamics</a:t>
            </a:r>
          </a:p>
          <a:p>
            <a:pPr lvl="1"/>
            <a:r>
              <a:rPr lang="en-CA" sz="1800" dirty="0"/>
              <a:t>Combined with the password (</a:t>
            </a:r>
            <a:r>
              <a:rPr lang="en-CA" sz="1800" dirty="0">
                <a:sym typeface="Symbol" pitchFamily="18" charset="2"/>
              </a:rPr>
              <a:t>2 factor authentication)</a:t>
            </a:r>
          </a:p>
          <a:p>
            <a:pPr lvl="1"/>
            <a:r>
              <a:rPr lang="en-CA" sz="1800" dirty="0"/>
              <a:t>Measure how the keystrokes are entered</a:t>
            </a:r>
          </a:p>
          <a:p>
            <a:pPr>
              <a:buFontTx/>
              <a:buChar char="•"/>
            </a:pPr>
            <a:r>
              <a:rPr lang="en-CA" sz="2000" dirty="0"/>
              <a:t>Signature dynamics</a:t>
            </a:r>
          </a:p>
          <a:p>
            <a:pPr lvl="1"/>
            <a:r>
              <a:rPr lang="en-CA" sz="1800" dirty="0"/>
              <a:t>Measure stroke speed, acceleration and deceleration, and </a:t>
            </a:r>
            <a:r>
              <a:rPr lang="en-CA" sz="1800" dirty="0" smtClean="0"/>
              <a:t>pressure</a:t>
            </a:r>
          </a:p>
          <a:p>
            <a:pPr lvl="1"/>
            <a:endParaRPr lang="en-CA" sz="1800" dirty="0" smtClean="0"/>
          </a:p>
          <a:p>
            <a:pPr>
              <a:buNone/>
            </a:pPr>
            <a:r>
              <a:rPr lang="en-CA" sz="2200" dirty="0" smtClean="0">
                <a:solidFill>
                  <a:srgbClr val="002060"/>
                </a:solidFill>
              </a:rPr>
              <a:t>Question:  What is a “</a:t>
            </a:r>
            <a:r>
              <a:rPr lang="en-CA" sz="2200" dirty="0" err="1" smtClean="0">
                <a:solidFill>
                  <a:srgbClr val="002060"/>
                </a:solidFill>
              </a:rPr>
              <a:t>captcha</a:t>
            </a:r>
            <a:r>
              <a:rPr lang="en-CA" sz="2200" dirty="0" smtClean="0">
                <a:solidFill>
                  <a:srgbClr val="002060"/>
                </a:solidFill>
              </a:rPr>
              <a:t>”, and what is it used for?</a:t>
            </a:r>
            <a:endParaRPr lang="en-CA" sz="2200" dirty="0">
              <a:solidFill>
                <a:srgbClr val="002060"/>
              </a:solidFill>
            </a:endParaRPr>
          </a:p>
          <a:p>
            <a:pPr lvl="1">
              <a:buFontTx/>
              <a:buNone/>
            </a:pPr>
            <a:endParaRPr lang="en-CA" sz="1800" dirty="0"/>
          </a:p>
        </p:txBody>
      </p:sp>
      <p:sp>
        <p:nvSpPr>
          <p:cNvPr id="5" name="Slide Number Placeholder 4"/>
          <p:cNvSpPr>
            <a:spLocks noGrp="1"/>
          </p:cNvSpPr>
          <p:nvPr>
            <p:ph type="sldNum" sz="quarter" idx="12"/>
          </p:nvPr>
        </p:nvSpPr>
        <p:spPr>
          <a:prstGeom prst="rect">
            <a:avLst/>
          </a:prstGeom>
        </p:spPr>
        <p:txBody>
          <a:bodyPr/>
          <a:lstStyle/>
          <a:p>
            <a:fld id="{7B004B58-C718-4E49-BDE3-04D561B5AF84}" type="slidenum">
              <a:rPr lang="en-US"/>
              <a:pPr/>
              <a:t>31</a:t>
            </a:fld>
            <a:endParaRPr lang="en-US"/>
          </a:p>
        </p:txBody>
      </p:sp>
      <p:sp>
        <p:nvSpPr>
          <p:cNvPr id="6" name="Footer Placeholder 5"/>
          <p:cNvSpPr>
            <a:spLocks noGrp="1"/>
          </p:cNvSpPr>
          <p:nvPr>
            <p:ph type="ftr" sz="quarter" idx="13"/>
          </p:nvPr>
        </p:nvSpPr>
        <p:spPr/>
        <p:txBody>
          <a:bodyPr/>
          <a:lstStyle/>
          <a:p>
            <a:r>
              <a:rPr lang="en-US" smtClean="0"/>
              <a:t>L02 Access Controls</a:t>
            </a:r>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02" name="Rectangle 2"/>
          <p:cNvSpPr>
            <a:spLocks noGrp="1" noChangeArrowheads="1"/>
          </p:cNvSpPr>
          <p:nvPr>
            <p:ph type="title"/>
          </p:nvPr>
        </p:nvSpPr>
        <p:spPr>
          <a:ln/>
        </p:spPr>
        <p:txBody>
          <a:bodyPr/>
          <a:lstStyle/>
          <a:p>
            <a:r>
              <a:rPr lang="en-CA" dirty="0" smtClean="0"/>
              <a:t>Crossover </a:t>
            </a:r>
            <a:r>
              <a:rPr lang="en-CA" dirty="0"/>
              <a:t>Error Rate</a:t>
            </a:r>
          </a:p>
        </p:txBody>
      </p:sp>
      <p:sp>
        <p:nvSpPr>
          <p:cNvPr id="307203" name="Rectangle 3"/>
          <p:cNvSpPr>
            <a:spLocks noGrp="1" noChangeArrowheads="1"/>
          </p:cNvSpPr>
          <p:nvPr>
            <p:ph sz="half" idx="1"/>
          </p:nvPr>
        </p:nvSpPr>
        <p:spPr/>
        <p:txBody>
          <a:bodyPr>
            <a:normAutofit fontScale="92500" lnSpcReduction="10000"/>
          </a:bodyPr>
          <a:lstStyle/>
          <a:p>
            <a:pPr marL="0" indent="0"/>
            <a:r>
              <a:rPr lang="en-CA" sz="2400" dirty="0"/>
              <a:t>FRR (Type 1) error</a:t>
            </a:r>
            <a:r>
              <a:rPr lang="en-CA" sz="2400" dirty="0" smtClean="0"/>
              <a:t>:</a:t>
            </a:r>
            <a:endParaRPr lang="en-CA" sz="2400" dirty="0"/>
          </a:p>
          <a:p>
            <a:pPr marL="0" indent="0"/>
            <a:r>
              <a:rPr lang="en-CA" sz="2400" b="1" dirty="0">
                <a:solidFill>
                  <a:srgbClr val="FC2704"/>
                </a:solidFill>
              </a:rPr>
              <a:t>F</a:t>
            </a:r>
            <a:r>
              <a:rPr lang="en-CA" sz="2400" dirty="0"/>
              <a:t>alse </a:t>
            </a:r>
            <a:r>
              <a:rPr lang="en-CA" sz="2400" b="1" dirty="0">
                <a:solidFill>
                  <a:srgbClr val="FC2704"/>
                </a:solidFill>
              </a:rPr>
              <a:t>R</a:t>
            </a:r>
            <a:r>
              <a:rPr lang="en-CA" sz="2400" dirty="0"/>
              <a:t>ejection </a:t>
            </a:r>
            <a:r>
              <a:rPr lang="en-CA" sz="2400" b="1" dirty="0" smtClean="0">
                <a:solidFill>
                  <a:srgbClr val="FC2704"/>
                </a:solidFill>
              </a:rPr>
              <a:t>R</a:t>
            </a:r>
            <a:r>
              <a:rPr lang="en-CA" sz="2400" dirty="0" smtClean="0"/>
              <a:t>ate:</a:t>
            </a:r>
          </a:p>
          <a:p>
            <a:pPr marL="0" indent="0">
              <a:buNone/>
            </a:pPr>
            <a:endParaRPr lang="en-CA" sz="2400" dirty="0"/>
          </a:p>
          <a:p>
            <a:pPr marL="0" indent="0"/>
            <a:r>
              <a:rPr lang="en-CA" sz="2400" dirty="0"/>
              <a:t>FAR (Type 2) error</a:t>
            </a:r>
            <a:r>
              <a:rPr lang="en-CA" sz="2400" dirty="0" smtClean="0"/>
              <a:t>:</a:t>
            </a:r>
            <a:endParaRPr lang="en-CA" sz="2400" dirty="0"/>
          </a:p>
          <a:p>
            <a:pPr marL="0" indent="0"/>
            <a:r>
              <a:rPr lang="en-CA" sz="2400" b="1" dirty="0">
                <a:solidFill>
                  <a:srgbClr val="FC2704"/>
                </a:solidFill>
              </a:rPr>
              <a:t>F</a:t>
            </a:r>
            <a:r>
              <a:rPr lang="en-CA" sz="2400" dirty="0"/>
              <a:t>alse </a:t>
            </a:r>
            <a:r>
              <a:rPr lang="en-CA" sz="2400" b="1" dirty="0">
                <a:solidFill>
                  <a:srgbClr val="FC2704"/>
                </a:solidFill>
              </a:rPr>
              <a:t>A</a:t>
            </a:r>
            <a:r>
              <a:rPr lang="en-CA" sz="2400" dirty="0"/>
              <a:t>cceptance </a:t>
            </a:r>
            <a:r>
              <a:rPr lang="en-CA" sz="2400" b="1" dirty="0" smtClean="0">
                <a:solidFill>
                  <a:srgbClr val="FC2704"/>
                </a:solidFill>
              </a:rPr>
              <a:t>R</a:t>
            </a:r>
            <a:r>
              <a:rPr lang="en-CA" sz="2400" dirty="0" smtClean="0"/>
              <a:t>ate:</a:t>
            </a:r>
            <a:endParaRPr lang="en-CA" sz="2400" dirty="0"/>
          </a:p>
          <a:p>
            <a:pPr marL="0" indent="0">
              <a:buNone/>
            </a:pPr>
            <a:endParaRPr lang="en-CA" sz="2400" dirty="0"/>
          </a:p>
          <a:p>
            <a:pPr marL="0" indent="0"/>
            <a:r>
              <a:rPr lang="en-CA" sz="2400" dirty="0" smtClean="0"/>
              <a:t>CER(</a:t>
            </a:r>
            <a:r>
              <a:rPr lang="en-CA" sz="2400" b="1" dirty="0" smtClean="0">
                <a:solidFill>
                  <a:srgbClr val="FC2704"/>
                </a:solidFill>
              </a:rPr>
              <a:t>C</a:t>
            </a:r>
            <a:r>
              <a:rPr lang="en-CA" sz="2400" dirty="0" smtClean="0"/>
              <a:t>rossover </a:t>
            </a:r>
            <a:r>
              <a:rPr lang="en-CA" sz="2400" b="1" dirty="0">
                <a:solidFill>
                  <a:srgbClr val="FC2704"/>
                </a:solidFill>
              </a:rPr>
              <a:t>E</a:t>
            </a:r>
            <a:r>
              <a:rPr lang="en-CA" sz="2400" dirty="0"/>
              <a:t>rror </a:t>
            </a:r>
            <a:r>
              <a:rPr lang="en-CA" sz="2400" b="1" dirty="0" smtClean="0">
                <a:solidFill>
                  <a:srgbClr val="FC2704"/>
                </a:solidFill>
              </a:rPr>
              <a:t>R</a:t>
            </a:r>
            <a:r>
              <a:rPr lang="en-CA" sz="2400" dirty="0" smtClean="0"/>
              <a:t>ate) or EER (</a:t>
            </a:r>
            <a:r>
              <a:rPr lang="en-CA" sz="2400" dirty="0" smtClean="0">
                <a:solidFill>
                  <a:srgbClr val="FF0000"/>
                </a:solidFill>
              </a:rPr>
              <a:t>E</a:t>
            </a:r>
            <a:r>
              <a:rPr lang="en-CA" sz="2400" dirty="0" smtClean="0"/>
              <a:t>qual </a:t>
            </a:r>
            <a:r>
              <a:rPr lang="en-CA" sz="2400" dirty="0" smtClean="0">
                <a:solidFill>
                  <a:srgbClr val="FF0000"/>
                </a:solidFill>
              </a:rPr>
              <a:t>E</a:t>
            </a:r>
            <a:r>
              <a:rPr lang="en-CA" sz="2400" dirty="0" smtClean="0"/>
              <a:t>rror </a:t>
            </a:r>
            <a:r>
              <a:rPr lang="en-CA" sz="2400" dirty="0" smtClean="0">
                <a:solidFill>
                  <a:srgbClr val="FF0000"/>
                </a:solidFill>
              </a:rPr>
              <a:t>R</a:t>
            </a:r>
            <a:r>
              <a:rPr lang="en-CA" sz="2400" dirty="0" smtClean="0"/>
              <a:t>ate)</a:t>
            </a:r>
            <a:endParaRPr lang="en-CA" sz="2400" dirty="0"/>
          </a:p>
          <a:p>
            <a:pPr lvl="1"/>
            <a:r>
              <a:rPr lang="en-CA" sz="2000" dirty="0"/>
              <a:t>the sensitivity level (</a:t>
            </a:r>
            <a:r>
              <a:rPr lang="en-CA" sz="2000" dirty="0" err="1"/>
              <a:t>eg</a:t>
            </a:r>
            <a:r>
              <a:rPr lang="en-CA" sz="2000" dirty="0"/>
              <a:t> 1.5%) where FFR = </a:t>
            </a:r>
            <a:r>
              <a:rPr lang="en-CA" sz="2000" dirty="0" smtClean="0"/>
              <a:t>FAR</a:t>
            </a:r>
          </a:p>
          <a:p>
            <a:pPr lvl="1"/>
            <a:r>
              <a:rPr lang="en-CA" sz="2000" dirty="0" smtClean="0"/>
              <a:t>Or </a:t>
            </a:r>
            <a:r>
              <a:rPr lang="en-US" sz="2000" dirty="0" smtClean="0"/>
              <a:t>the point at which Type I and Type II errors are equal </a:t>
            </a:r>
            <a:endParaRPr lang="en-CA" sz="2000" dirty="0"/>
          </a:p>
          <a:p>
            <a:pPr marL="0" indent="0"/>
            <a:endParaRPr lang="en-CA" sz="2400" dirty="0"/>
          </a:p>
          <a:p>
            <a:pPr marL="0" indent="0"/>
            <a:endParaRPr lang="en-CA" sz="2400" dirty="0"/>
          </a:p>
        </p:txBody>
      </p:sp>
      <p:sp>
        <p:nvSpPr>
          <p:cNvPr id="17" name="Slide Number Placeholder 5"/>
          <p:cNvSpPr>
            <a:spLocks noGrp="1"/>
          </p:cNvSpPr>
          <p:nvPr>
            <p:ph type="sldNum" sz="quarter" idx="12"/>
          </p:nvPr>
        </p:nvSpPr>
        <p:spPr/>
        <p:txBody>
          <a:bodyPr/>
          <a:lstStyle/>
          <a:p>
            <a:fld id="{4BA22F75-1CF2-402F-B7C6-72B3168506F4}" type="slidenum">
              <a:rPr lang="en-US"/>
              <a:pPr/>
              <a:t>32</a:t>
            </a:fld>
            <a:endParaRPr lang="en-US"/>
          </a:p>
        </p:txBody>
      </p:sp>
      <p:sp>
        <p:nvSpPr>
          <p:cNvPr id="307204" name="Line 4"/>
          <p:cNvSpPr>
            <a:spLocks noChangeShapeType="1"/>
          </p:cNvSpPr>
          <p:nvPr/>
        </p:nvSpPr>
        <p:spPr bwMode="auto">
          <a:xfrm>
            <a:off x="5724525" y="2997200"/>
            <a:ext cx="0" cy="2663825"/>
          </a:xfrm>
          <a:prstGeom prst="line">
            <a:avLst/>
          </a:prstGeom>
          <a:noFill/>
          <a:ln w="9525">
            <a:solidFill>
              <a:schemeClr val="tx1"/>
            </a:solidFill>
            <a:round/>
            <a:headEnd/>
            <a:tailEnd/>
          </a:ln>
          <a:effectLst/>
        </p:spPr>
        <p:txBody>
          <a:bodyPr/>
          <a:lstStyle/>
          <a:p>
            <a:endParaRPr lang="en-US"/>
          </a:p>
        </p:txBody>
      </p:sp>
      <p:sp>
        <p:nvSpPr>
          <p:cNvPr id="307205" name="Line 5"/>
          <p:cNvSpPr>
            <a:spLocks noChangeShapeType="1"/>
          </p:cNvSpPr>
          <p:nvPr/>
        </p:nvSpPr>
        <p:spPr bwMode="auto">
          <a:xfrm>
            <a:off x="5724525" y="5661025"/>
            <a:ext cx="2808288" cy="0"/>
          </a:xfrm>
          <a:prstGeom prst="line">
            <a:avLst/>
          </a:prstGeom>
          <a:noFill/>
          <a:ln w="9525">
            <a:solidFill>
              <a:schemeClr val="tx1"/>
            </a:solidFill>
            <a:round/>
            <a:headEnd/>
            <a:tailEnd/>
          </a:ln>
          <a:effectLst/>
        </p:spPr>
        <p:txBody>
          <a:bodyPr/>
          <a:lstStyle/>
          <a:p>
            <a:endParaRPr lang="en-US"/>
          </a:p>
        </p:txBody>
      </p:sp>
      <p:sp>
        <p:nvSpPr>
          <p:cNvPr id="307206" name="Text Box 6"/>
          <p:cNvSpPr txBox="1">
            <a:spLocks noChangeArrowheads="1"/>
          </p:cNvSpPr>
          <p:nvPr/>
        </p:nvSpPr>
        <p:spPr bwMode="auto">
          <a:xfrm>
            <a:off x="6064250" y="5726113"/>
            <a:ext cx="1441450" cy="366712"/>
          </a:xfrm>
          <a:prstGeom prst="rect">
            <a:avLst/>
          </a:prstGeom>
          <a:noFill/>
          <a:ln w="9525">
            <a:noFill/>
            <a:miter lim="800000"/>
            <a:headEnd/>
            <a:tailEnd/>
          </a:ln>
          <a:effectLst/>
        </p:spPr>
        <p:txBody>
          <a:bodyPr wrap="none">
            <a:spAutoFit/>
          </a:bodyPr>
          <a:lstStyle/>
          <a:p>
            <a:pPr algn="l">
              <a:spcBef>
                <a:spcPct val="0"/>
              </a:spcBef>
            </a:pPr>
            <a:r>
              <a:rPr lang="en-CA" sz="1800"/>
              <a:t>sensitivity %</a:t>
            </a:r>
          </a:p>
        </p:txBody>
      </p:sp>
      <p:sp>
        <p:nvSpPr>
          <p:cNvPr id="307207" name="Text Box 7"/>
          <p:cNvSpPr txBox="1">
            <a:spLocks noChangeArrowheads="1"/>
          </p:cNvSpPr>
          <p:nvPr/>
        </p:nvSpPr>
        <p:spPr bwMode="auto">
          <a:xfrm rot="16200000">
            <a:off x="4758532" y="4274343"/>
            <a:ext cx="1581150" cy="366713"/>
          </a:xfrm>
          <a:prstGeom prst="rect">
            <a:avLst/>
          </a:prstGeom>
          <a:noFill/>
          <a:ln w="9525">
            <a:noFill/>
            <a:miter lim="800000"/>
            <a:headEnd/>
            <a:tailEnd/>
          </a:ln>
          <a:effectLst/>
        </p:spPr>
        <p:txBody>
          <a:bodyPr wrap="none">
            <a:spAutoFit/>
          </a:bodyPr>
          <a:lstStyle/>
          <a:p>
            <a:pPr algn="l">
              <a:spcBef>
                <a:spcPct val="0"/>
              </a:spcBef>
            </a:pPr>
            <a:r>
              <a:rPr lang="en-CA" sz="1800"/>
              <a:t>% occurrence</a:t>
            </a:r>
          </a:p>
        </p:txBody>
      </p:sp>
      <p:sp>
        <p:nvSpPr>
          <p:cNvPr id="307208" name="Freeform 8"/>
          <p:cNvSpPr>
            <a:spLocks/>
          </p:cNvSpPr>
          <p:nvPr/>
        </p:nvSpPr>
        <p:spPr bwMode="auto">
          <a:xfrm>
            <a:off x="5795963" y="3213100"/>
            <a:ext cx="2663825" cy="2376488"/>
          </a:xfrm>
          <a:custGeom>
            <a:avLst/>
            <a:gdLst/>
            <a:ahLst/>
            <a:cxnLst>
              <a:cxn ang="0">
                <a:pos x="0" y="0"/>
              </a:cxn>
              <a:cxn ang="0">
                <a:pos x="136" y="635"/>
              </a:cxn>
              <a:cxn ang="0">
                <a:pos x="408" y="1179"/>
              </a:cxn>
              <a:cxn ang="0">
                <a:pos x="907" y="1361"/>
              </a:cxn>
              <a:cxn ang="0">
                <a:pos x="1316" y="1451"/>
              </a:cxn>
              <a:cxn ang="0">
                <a:pos x="1678" y="1497"/>
              </a:cxn>
            </a:cxnLst>
            <a:rect l="0" t="0" r="r" b="b"/>
            <a:pathLst>
              <a:path w="1678" h="1497">
                <a:moveTo>
                  <a:pt x="0" y="0"/>
                </a:moveTo>
                <a:cubicBezTo>
                  <a:pt x="34" y="219"/>
                  <a:pt x="68" y="438"/>
                  <a:pt x="136" y="635"/>
                </a:cubicBezTo>
                <a:cubicBezTo>
                  <a:pt x="204" y="832"/>
                  <a:pt x="279" y="1058"/>
                  <a:pt x="408" y="1179"/>
                </a:cubicBezTo>
                <a:cubicBezTo>
                  <a:pt x="537" y="1300"/>
                  <a:pt x="756" y="1316"/>
                  <a:pt x="907" y="1361"/>
                </a:cubicBezTo>
                <a:cubicBezTo>
                  <a:pt x="1058" y="1406"/>
                  <a:pt x="1188" y="1428"/>
                  <a:pt x="1316" y="1451"/>
                </a:cubicBezTo>
                <a:cubicBezTo>
                  <a:pt x="1444" y="1474"/>
                  <a:pt x="1618" y="1489"/>
                  <a:pt x="1678" y="1497"/>
                </a:cubicBezTo>
              </a:path>
            </a:pathLst>
          </a:custGeom>
          <a:noFill/>
          <a:ln w="9525">
            <a:solidFill>
              <a:schemeClr val="tx1"/>
            </a:solidFill>
            <a:round/>
            <a:headEnd/>
            <a:tailEnd/>
          </a:ln>
          <a:effectLst/>
        </p:spPr>
        <p:txBody>
          <a:bodyPr/>
          <a:lstStyle/>
          <a:p>
            <a:endParaRPr lang="en-US"/>
          </a:p>
        </p:txBody>
      </p:sp>
      <p:sp>
        <p:nvSpPr>
          <p:cNvPr id="307209" name="Freeform 9"/>
          <p:cNvSpPr>
            <a:spLocks/>
          </p:cNvSpPr>
          <p:nvPr/>
        </p:nvSpPr>
        <p:spPr bwMode="auto">
          <a:xfrm>
            <a:off x="5867400" y="3573463"/>
            <a:ext cx="2233613" cy="1800225"/>
          </a:xfrm>
          <a:custGeom>
            <a:avLst/>
            <a:gdLst/>
            <a:ahLst/>
            <a:cxnLst>
              <a:cxn ang="0">
                <a:pos x="0" y="1134"/>
              </a:cxn>
              <a:cxn ang="0">
                <a:pos x="499" y="1088"/>
              </a:cxn>
              <a:cxn ang="0">
                <a:pos x="772" y="952"/>
              </a:cxn>
              <a:cxn ang="0">
                <a:pos x="1134" y="680"/>
              </a:cxn>
              <a:cxn ang="0">
                <a:pos x="1407" y="0"/>
              </a:cxn>
            </a:cxnLst>
            <a:rect l="0" t="0" r="r" b="b"/>
            <a:pathLst>
              <a:path w="1407" h="1134">
                <a:moveTo>
                  <a:pt x="0" y="1134"/>
                </a:moveTo>
                <a:cubicBezTo>
                  <a:pt x="185" y="1126"/>
                  <a:pt x="370" y="1118"/>
                  <a:pt x="499" y="1088"/>
                </a:cubicBezTo>
                <a:cubicBezTo>
                  <a:pt x="628" y="1058"/>
                  <a:pt x="666" y="1020"/>
                  <a:pt x="772" y="952"/>
                </a:cubicBezTo>
                <a:cubicBezTo>
                  <a:pt x="878" y="884"/>
                  <a:pt x="1028" y="839"/>
                  <a:pt x="1134" y="680"/>
                </a:cubicBezTo>
                <a:cubicBezTo>
                  <a:pt x="1240" y="521"/>
                  <a:pt x="1362" y="113"/>
                  <a:pt x="1407" y="0"/>
                </a:cubicBezTo>
              </a:path>
            </a:pathLst>
          </a:custGeom>
          <a:noFill/>
          <a:ln w="9525">
            <a:solidFill>
              <a:schemeClr val="tx1"/>
            </a:solidFill>
            <a:round/>
            <a:headEnd/>
            <a:tailEnd/>
          </a:ln>
          <a:effectLst/>
        </p:spPr>
        <p:txBody>
          <a:bodyPr/>
          <a:lstStyle/>
          <a:p>
            <a:endParaRPr lang="en-US"/>
          </a:p>
        </p:txBody>
      </p:sp>
      <p:sp>
        <p:nvSpPr>
          <p:cNvPr id="307210" name="Text Box 10"/>
          <p:cNvSpPr txBox="1">
            <a:spLocks noChangeArrowheads="1"/>
          </p:cNvSpPr>
          <p:nvPr/>
        </p:nvSpPr>
        <p:spPr bwMode="auto">
          <a:xfrm>
            <a:off x="8008938" y="5222875"/>
            <a:ext cx="641350" cy="366713"/>
          </a:xfrm>
          <a:prstGeom prst="rect">
            <a:avLst/>
          </a:prstGeom>
          <a:noFill/>
          <a:ln w="9525">
            <a:noFill/>
            <a:miter lim="800000"/>
            <a:headEnd/>
            <a:tailEnd/>
          </a:ln>
          <a:effectLst/>
        </p:spPr>
        <p:txBody>
          <a:bodyPr wrap="none">
            <a:spAutoFit/>
          </a:bodyPr>
          <a:lstStyle/>
          <a:p>
            <a:pPr algn="l">
              <a:spcBef>
                <a:spcPct val="0"/>
              </a:spcBef>
            </a:pPr>
            <a:r>
              <a:rPr lang="en-CA" sz="1800"/>
              <a:t>FAR</a:t>
            </a:r>
          </a:p>
        </p:txBody>
      </p:sp>
      <p:sp>
        <p:nvSpPr>
          <p:cNvPr id="307211" name="Text Box 11"/>
          <p:cNvSpPr txBox="1">
            <a:spLocks noChangeArrowheads="1"/>
          </p:cNvSpPr>
          <p:nvPr/>
        </p:nvSpPr>
        <p:spPr bwMode="auto">
          <a:xfrm>
            <a:off x="7935913" y="3278188"/>
            <a:ext cx="654050" cy="366712"/>
          </a:xfrm>
          <a:prstGeom prst="rect">
            <a:avLst/>
          </a:prstGeom>
          <a:noFill/>
          <a:ln w="9525">
            <a:noFill/>
            <a:miter lim="800000"/>
            <a:headEnd/>
            <a:tailEnd/>
          </a:ln>
          <a:effectLst/>
        </p:spPr>
        <p:txBody>
          <a:bodyPr wrap="none">
            <a:spAutoFit/>
          </a:bodyPr>
          <a:lstStyle/>
          <a:p>
            <a:pPr algn="l">
              <a:spcBef>
                <a:spcPct val="0"/>
              </a:spcBef>
            </a:pPr>
            <a:r>
              <a:rPr lang="en-CA" sz="1800"/>
              <a:t>FRR</a:t>
            </a:r>
          </a:p>
        </p:txBody>
      </p:sp>
      <p:sp>
        <p:nvSpPr>
          <p:cNvPr id="307212" name="Text Box 12"/>
          <p:cNvSpPr txBox="1">
            <a:spLocks noChangeArrowheads="1"/>
          </p:cNvSpPr>
          <p:nvPr/>
        </p:nvSpPr>
        <p:spPr bwMode="auto">
          <a:xfrm>
            <a:off x="6443663" y="5300663"/>
            <a:ext cx="666750" cy="366712"/>
          </a:xfrm>
          <a:prstGeom prst="rect">
            <a:avLst/>
          </a:prstGeom>
          <a:noFill/>
          <a:ln w="9525">
            <a:noFill/>
            <a:miter lim="800000"/>
            <a:headEnd/>
            <a:tailEnd/>
          </a:ln>
          <a:effectLst/>
        </p:spPr>
        <p:txBody>
          <a:bodyPr wrap="none">
            <a:spAutoFit/>
          </a:bodyPr>
          <a:lstStyle/>
          <a:p>
            <a:pPr algn="l">
              <a:spcBef>
                <a:spcPct val="0"/>
              </a:spcBef>
            </a:pPr>
            <a:r>
              <a:rPr lang="en-CA" sz="1800"/>
              <a:t>CER</a:t>
            </a:r>
          </a:p>
        </p:txBody>
      </p:sp>
      <p:sp>
        <p:nvSpPr>
          <p:cNvPr id="307214" name="Text Box 14"/>
          <p:cNvSpPr txBox="1">
            <a:spLocks noChangeArrowheads="1"/>
          </p:cNvSpPr>
          <p:nvPr/>
        </p:nvSpPr>
        <p:spPr bwMode="auto">
          <a:xfrm>
            <a:off x="5000629" y="1879597"/>
            <a:ext cx="4143372" cy="707886"/>
          </a:xfrm>
          <a:prstGeom prst="rect">
            <a:avLst/>
          </a:prstGeom>
          <a:noFill/>
          <a:ln w="9525">
            <a:noFill/>
            <a:miter lim="800000"/>
            <a:headEnd/>
            <a:tailEnd/>
          </a:ln>
          <a:effectLst/>
        </p:spPr>
        <p:txBody>
          <a:bodyPr wrap="square">
            <a:spAutoFit/>
          </a:bodyPr>
          <a:lstStyle/>
          <a:p>
            <a:pPr algn="l">
              <a:spcBef>
                <a:spcPct val="50000"/>
              </a:spcBef>
            </a:pPr>
            <a:r>
              <a:rPr lang="en-CA" sz="1600" b="1" dirty="0"/>
              <a:t>type 1</a:t>
            </a:r>
            <a:r>
              <a:rPr lang="en-CA" sz="1600" dirty="0"/>
              <a:t> </a:t>
            </a:r>
            <a:r>
              <a:rPr lang="en-CA" sz="1600" dirty="0" smtClean="0"/>
              <a:t>(</a:t>
            </a:r>
            <a:r>
              <a:rPr lang="en-CA" sz="1600" dirty="0"/>
              <a:t>F</a:t>
            </a:r>
            <a:r>
              <a:rPr lang="en-CA" sz="1600" b="1" dirty="0">
                <a:solidFill>
                  <a:srgbClr val="FF0000"/>
                </a:solidFill>
              </a:rPr>
              <a:t>RR</a:t>
            </a:r>
            <a:r>
              <a:rPr lang="en-CA" sz="1600" dirty="0" smtClean="0"/>
              <a:t>) is less severe than</a:t>
            </a:r>
            <a:endParaRPr lang="en-CA" sz="1600" dirty="0"/>
          </a:p>
          <a:p>
            <a:pPr algn="l">
              <a:spcBef>
                <a:spcPct val="50000"/>
              </a:spcBef>
            </a:pPr>
            <a:r>
              <a:rPr lang="en-CA" sz="1600" b="1" dirty="0"/>
              <a:t>type 2</a:t>
            </a:r>
            <a:r>
              <a:rPr lang="en-CA" sz="1600" dirty="0"/>
              <a:t> </a:t>
            </a:r>
            <a:r>
              <a:rPr lang="en-CA" sz="1600" dirty="0" smtClean="0"/>
              <a:t>(</a:t>
            </a:r>
            <a:r>
              <a:rPr lang="en-CA" sz="1600" dirty="0"/>
              <a:t>F</a:t>
            </a:r>
            <a:r>
              <a:rPr lang="en-CA" sz="1600" b="1" dirty="0">
                <a:solidFill>
                  <a:srgbClr val="FF0000"/>
                </a:solidFill>
              </a:rPr>
              <a:t>AR</a:t>
            </a:r>
            <a:r>
              <a:rPr lang="en-CA" sz="1600" dirty="0"/>
              <a:t>)</a:t>
            </a:r>
          </a:p>
        </p:txBody>
      </p:sp>
      <p:pic>
        <p:nvPicPr>
          <p:cNvPr id="307215" name="Picture 15" descr="MCj04325260000[1]"/>
          <p:cNvPicPr>
            <a:picLocks noChangeAspect="1" noChangeArrowheads="1"/>
          </p:cNvPicPr>
          <p:nvPr/>
        </p:nvPicPr>
        <p:blipFill>
          <a:blip r:embed="rId3" cstate="print"/>
          <a:srcRect/>
          <a:stretch>
            <a:fillRect/>
          </a:stretch>
        </p:blipFill>
        <p:spPr bwMode="auto">
          <a:xfrm>
            <a:off x="-107950" y="4149725"/>
            <a:ext cx="798513" cy="798513"/>
          </a:xfrm>
          <a:prstGeom prst="rect">
            <a:avLst/>
          </a:prstGeom>
          <a:noFill/>
        </p:spPr>
      </p:pic>
      <p:sp>
        <p:nvSpPr>
          <p:cNvPr id="19" name="Oval 18"/>
          <p:cNvSpPr/>
          <p:nvPr/>
        </p:nvSpPr>
        <p:spPr bwMode="auto">
          <a:xfrm>
            <a:off x="6643702" y="5143512"/>
            <a:ext cx="216000" cy="214314"/>
          </a:xfrm>
          <a:prstGeom prst="ellipse">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16" charset="-128"/>
            </a:endParaRPr>
          </a:p>
        </p:txBody>
      </p:sp>
      <p:sp>
        <p:nvSpPr>
          <p:cNvPr id="18" name="Footer Placeholder 17"/>
          <p:cNvSpPr>
            <a:spLocks noGrp="1"/>
          </p:cNvSpPr>
          <p:nvPr>
            <p:ph type="ftr" sz="quarter" idx="11"/>
          </p:nvPr>
        </p:nvSpPr>
        <p:spPr/>
        <p:txBody>
          <a:bodyPr/>
          <a:lstStyle/>
          <a:p>
            <a:r>
              <a:rPr lang="en-US" smtClean="0"/>
              <a:t>L02 Access Controls</a:t>
            </a:r>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6114" name="Rectangle 2"/>
          <p:cNvSpPr>
            <a:spLocks noGrp="1" noChangeArrowheads="1"/>
          </p:cNvSpPr>
          <p:nvPr>
            <p:ph type="title"/>
          </p:nvPr>
        </p:nvSpPr>
        <p:spPr>
          <a:ln/>
        </p:spPr>
        <p:txBody>
          <a:bodyPr/>
          <a:lstStyle/>
          <a:p>
            <a:r>
              <a:rPr lang="en-CA" sz="4000" dirty="0" smtClean="0"/>
              <a:t>Comparing </a:t>
            </a:r>
            <a:r>
              <a:rPr lang="en-CA" sz="4000" dirty="0"/>
              <a:t>Crossover Error Rates</a:t>
            </a:r>
          </a:p>
        </p:txBody>
      </p:sp>
      <p:sp>
        <p:nvSpPr>
          <p:cNvPr id="21" name="Slide Number Placeholder 4"/>
          <p:cNvSpPr>
            <a:spLocks noGrp="1"/>
          </p:cNvSpPr>
          <p:nvPr>
            <p:ph type="sldNum" sz="quarter" idx="12"/>
          </p:nvPr>
        </p:nvSpPr>
        <p:spPr>
          <a:prstGeom prst="rect">
            <a:avLst/>
          </a:prstGeom>
        </p:spPr>
        <p:txBody>
          <a:bodyPr/>
          <a:lstStyle/>
          <a:p>
            <a:fld id="{08925602-AA01-442F-9772-195A5DF3E94B}" type="slidenum">
              <a:rPr lang="en-US"/>
              <a:pPr/>
              <a:t>33</a:t>
            </a:fld>
            <a:endParaRPr lang="en-US"/>
          </a:p>
        </p:txBody>
      </p:sp>
      <p:grpSp>
        <p:nvGrpSpPr>
          <p:cNvPr id="23" name="Group 22"/>
          <p:cNvGrpSpPr/>
          <p:nvPr/>
        </p:nvGrpSpPr>
        <p:grpSpPr>
          <a:xfrm>
            <a:off x="214282" y="1928802"/>
            <a:ext cx="5938865" cy="4183062"/>
            <a:chOff x="642910" y="1341438"/>
            <a:chExt cx="5938865" cy="4183062"/>
          </a:xfrm>
        </p:grpSpPr>
        <p:sp>
          <p:nvSpPr>
            <p:cNvPr id="346116" name="Line 4"/>
            <p:cNvSpPr>
              <a:spLocks noChangeShapeType="1"/>
            </p:cNvSpPr>
            <p:nvPr/>
          </p:nvSpPr>
          <p:spPr bwMode="auto">
            <a:xfrm>
              <a:off x="1042988" y="1341438"/>
              <a:ext cx="0" cy="3600450"/>
            </a:xfrm>
            <a:prstGeom prst="line">
              <a:avLst/>
            </a:prstGeom>
            <a:noFill/>
            <a:ln w="9525">
              <a:solidFill>
                <a:schemeClr val="tx1"/>
              </a:solidFill>
              <a:round/>
              <a:headEnd/>
              <a:tailEnd/>
            </a:ln>
            <a:effectLst/>
          </p:spPr>
          <p:txBody>
            <a:bodyPr/>
            <a:lstStyle/>
            <a:p>
              <a:endParaRPr lang="en-US"/>
            </a:p>
          </p:txBody>
        </p:sp>
        <p:sp>
          <p:nvSpPr>
            <p:cNvPr id="346117" name="Line 5"/>
            <p:cNvSpPr>
              <a:spLocks noChangeShapeType="1"/>
            </p:cNvSpPr>
            <p:nvPr/>
          </p:nvSpPr>
          <p:spPr bwMode="auto">
            <a:xfrm>
              <a:off x="1042988" y="4941888"/>
              <a:ext cx="5257800" cy="0"/>
            </a:xfrm>
            <a:prstGeom prst="line">
              <a:avLst/>
            </a:prstGeom>
            <a:noFill/>
            <a:ln w="9525">
              <a:solidFill>
                <a:schemeClr val="tx1"/>
              </a:solidFill>
              <a:round/>
              <a:headEnd/>
              <a:tailEnd/>
            </a:ln>
            <a:effectLst/>
          </p:spPr>
          <p:txBody>
            <a:bodyPr/>
            <a:lstStyle/>
            <a:p>
              <a:endParaRPr lang="en-US"/>
            </a:p>
          </p:txBody>
        </p:sp>
        <p:sp>
          <p:nvSpPr>
            <p:cNvPr id="346118" name="Text Box 6"/>
            <p:cNvSpPr txBox="1">
              <a:spLocks noChangeArrowheads="1"/>
            </p:cNvSpPr>
            <p:nvPr/>
          </p:nvSpPr>
          <p:spPr bwMode="auto">
            <a:xfrm>
              <a:off x="2987675" y="5157788"/>
              <a:ext cx="1441450" cy="366712"/>
            </a:xfrm>
            <a:prstGeom prst="rect">
              <a:avLst/>
            </a:prstGeom>
            <a:noFill/>
            <a:ln w="9525">
              <a:noFill/>
              <a:miter lim="800000"/>
              <a:headEnd/>
              <a:tailEnd/>
            </a:ln>
            <a:effectLst/>
          </p:spPr>
          <p:txBody>
            <a:bodyPr wrap="none">
              <a:spAutoFit/>
            </a:bodyPr>
            <a:lstStyle/>
            <a:p>
              <a:pPr algn="l">
                <a:spcBef>
                  <a:spcPct val="0"/>
                </a:spcBef>
              </a:pPr>
              <a:r>
                <a:rPr lang="en-CA" sz="1800"/>
                <a:t>sensitivity %</a:t>
              </a:r>
            </a:p>
          </p:txBody>
        </p:sp>
        <p:sp>
          <p:nvSpPr>
            <p:cNvPr id="346119" name="Text Box 7"/>
            <p:cNvSpPr txBox="1">
              <a:spLocks noChangeArrowheads="1"/>
            </p:cNvSpPr>
            <p:nvPr/>
          </p:nvSpPr>
          <p:spPr bwMode="auto">
            <a:xfrm rot="16200000">
              <a:off x="76994" y="3555207"/>
              <a:ext cx="1581150" cy="366712"/>
            </a:xfrm>
            <a:prstGeom prst="rect">
              <a:avLst/>
            </a:prstGeom>
            <a:noFill/>
            <a:ln w="9525">
              <a:noFill/>
              <a:miter lim="800000"/>
              <a:headEnd/>
              <a:tailEnd/>
            </a:ln>
            <a:effectLst/>
          </p:spPr>
          <p:txBody>
            <a:bodyPr wrap="none">
              <a:spAutoFit/>
            </a:bodyPr>
            <a:lstStyle/>
            <a:p>
              <a:pPr algn="l">
                <a:spcBef>
                  <a:spcPct val="0"/>
                </a:spcBef>
              </a:pPr>
              <a:r>
                <a:rPr lang="en-CA" sz="1800"/>
                <a:t>% occurrence</a:t>
              </a:r>
            </a:p>
          </p:txBody>
        </p:sp>
        <p:sp>
          <p:nvSpPr>
            <p:cNvPr id="346120" name="Freeform 8"/>
            <p:cNvSpPr>
              <a:spLocks/>
            </p:cNvSpPr>
            <p:nvPr/>
          </p:nvSpPr>
          <p:spPr bwMode="auto">
            <a:xfrm>
              <a:off x="1114425" y="2493963"/>
              <a:ext cx="4826000" cy="2376487"/>
            </a:xfrm>
            <a:custGeom>
              <a:avLst/>
              <a:gdLst/>
              <a:ahLst/>
              <a:cxnLst>
                <a:cxn ang="0">
                  <a:pos x="0" y="0"/>
                </a:cxn>
                <a:cxn ang="0">
                  <a:pos x="136" y="635"/>
                </a:cxn>
                <a:cxn ang="0">
                  <a:pos x="408" y="1179"/>
                </a:cxn>
                <a:cxn ang="0">
                  <a:pos x="907" y="1361"/>
                </a:cxn>
                <a:cxn ang="0">
                  <a:pos x="1316" y="1451"/>
                </a:cxn>
                <a:cxn ang="0">
                  <a:pos x="1678" y="1497"/>
                </a:cxn>
              </a:cxnLst>
              <a:rect l="0" t="0" r="r" b="b"/>
              <a:pathLst>
                <a:path w="1678" h="1497">
                  <a:moveTo>
                    <a:pt x="0" y="0"/>
                  </a:moveTo>
                  <a:cubicBezTo>
                    <a:pt x="34" y="219"/>
                    <a:pt x="68" y="438"/>
                    <a:pt x="136" y="635"/>
                  </a:cubicBezTo>
                  <a:cubicBezTo>
                    <a:pt x="204" y="832"/>
                    <a:pt x="279" y="1058"/>
                    <a:pt x="408" y="1179"/>
                  </a:cubicBezTo>
                  <a:cubicBezTo>
                    <a:pt x="537" y="1300"/>
                    <a:pt x="756" y="1316"/>
                    <a:pt x="907" y="1361"/>
                  </a:cubicBezTo>
                  <a:cubicBezTo>
                    <a:pt x="1058" y="1406"/>
                    <a:pt x="1188" y="1428"/>
                    <a:pt x="1316" y="1451"/>
                  </a:cubicBezTo>
                  <a:cubicBezTo>
                    <a:pt x="1444" y="1474"/>
                    <a:pt x="1618" y="1489"/>
                    <a:pt x="1678" y="1497"/>
                  </a:cubicBezTo>
                </a:path>
              </a:pathLst>
            </a:custGeom>
            <a:noFill/>
            <a:ln w="9525">
              <a:solidFill>
                <a:schemeClr val="tx1"/>
              </a:solidFill>
              <a:round/>
              <a:headEnd/>
              <a:tailEnd/>
            </a:ln>
            <a:effectLst/>
          </p:spPr>
          <p:txBody>
            <a:bodyPr/>
            <a:lstStyle/>
            <a:p>
              <a:endParaRPr lang="en-US"/>
            </a:p>
          </p:txBody>
        </p:sp>
        <p:sp>
          <p:nvSpPr>
            <p:cNvPr id="346121" name="Freeform 9"/>
            <p:cNvSpPr>
              <a:spLocks/>
            </p:cNvSpPr>
            <p:nvPr/>
          </p:nvSpPr>
          <p:spPr bwMode="auto">
            <a:xfrm>
              <a:off x="1185863" y="2349500"/>
              <a:ext cx="4754562" cy="2305050"/>
            </a:xfrm>
            <a:custGeom>
              <a:avLst/>
              <a:gdLst/>
              <a:ahLst/>
              <a:cxnLst>
                <a:cxn ang="0">
                  <a:pos x="0" y="1134"/>
                </a:cxn>
                <a:cxn ang="0">
                  <a:pos x="499" y="1088"/>
                </a:cxn>
                <a:cxn ang="0">
                  <a:pos x="772" y="952"/>
                </a:cxn>
                <a:cxn ang="0">
                  <a:pos x="1134" y="680"/>
                </a:cxn>
                <a:cxn ang="0">
                  <a:pos x="1407" y="0"/>
                </a:cxn>
              </a:cxnLst>
              <a:rect l="0" t="0" r="r" b="b"/>
              <a:pathLst>
                <a:path w="1407" h="1134">
                  <a:moveTo>
                    <a:pt x="0" y="1134"/>
                  </a:moveTo>
                  <a:cubicBezTo>
                    <a:pt x="185" y="1126"/>
                    <a:pt x="370" y="1118"/>
                    <a:pt x="499" y="1088"/>
                  </a:cubicBezTo>
                  <a:cubicBezTo>
                    <a:pt x="628" y="1058"/>
                    <a:pt x="666" y="1020"/>
                    <a:pt x="772" y="952"/>
                  </a:cubicBezTo>
                  <a:cubicBezTo>
                    <a:pt x="878" y="884"/>
                    <a:pt x="1028" y="839"/>
                    <a:pt x="1134" y="680"/>
                  </a:cubicBezTo>
                  <a:cubicBezTo>
                    <a:pt x="1240" y="521"/>
                    <a:pt x="1362" y="113"/>
                    <a:pt x="1407" y="0"/>
                  </a:cubicBezTo>
                </a:path>
              </a:pathLst>
            </a:custGeom>
            <a:noFill/>
            <a:ln w="9525">
              <a:solidFill>
                <a:schemeClr val="tx1"/>
              </a:solidFill>
              <a:round/>
              <a:headEnd/>
              <a:tailEnd/>
            </a:ln>
            <a:effectLst/>
          </p:spPr>
          <p:txBody>
            <a:bodyPr/>
            <a:lstStyle/>
            <a:p>
              <a:endParaRPr lang="en-US"/>
            </a:p>
          </p:txBody>
        </p:sp>
        <p:sp>
          <p:nvSpPr>
            <p:cNvPr id="346122" name="Text Box 10"/>
            <p:cNvSpPr txBox="1">
              <a:spLocks noChangeArrowheads="1"/>
            </p:cNvSpPr>
            <p:nvPr/>
          </p:nvSpPr>
          <p:spPr bwMode="auto">
            <a:xfrm>
              <a:off x="5940425" y="4510088"/>
              <a:ext cx="641350" cy="366712"/>
            </a:xfrm>
            <a:prstGeom prst="rect">
              <a:avLst/>
            </a:prstGeom>
            <a:noFill/>
            <a:ln w="9525">
              <a:noFill/>
              <a:miter lim="800000"/>
              <a:headEnd/>
              <a:tailEnd/>
            </a:ln>
            <a:effectLst/>
          </p:spPr>
          <p:txBody>
            <a:bodyPr wrap="none">
              <a:spAutoFit/>
            </a:bodyPr>
            <a:lstStyle/>
            <a:p>
              <a:pPr algn="l">
                <a:spcBef>
                  <a:spcPct val="0"/>
                </a:spcBef>
              </a:pPr>
              <a:r>
                <a:rPr lang="en-CA" sz="1800"/>
                <a:t>FAR</a:t>
              </a:r>
            </a:p>
          </p:txBody>
        </p:sp>
        <p:sp>
          <p:nvSpPr>
            <p:cNvPr id="346123" name="Text Box 11"/>
            <p:cNvSpPr txBox="1">
              <a:spLocks noChangeArrowheads="1"/>
            </p:cNvSpPr>
            <p:nvPr/>
          </p:nvSpPr>
          <p:spPr bwMode="auto">
            <a:xfrm>
              <a:off x="5795963" y="1917700"/>
              <a:ext cx="654050" cy="366713"/>
            </a:xfrm>
            <a:prstGeom prst="rect">
              <a:avLst/>
            </a:prstGeom>
            <a:noFill/>
            <a:ln w="9525">
              <a:noFill/>
              <a:miter lim="800000"/>
              <a:headEnd/>
              <a:tailEnd/>
            </a:ln>
            <a:effectLst/>
          </p:spPr>
          <p:txBody>
            <a:bodyPr wrap="none">
              <a:spAutoFit/>
            </a:bodyPr>
            <a:lstStyle/>
            <a:p>
              <a:pPr algn="l">
                <a:spcBef>
                  <a:spcPct val="0"/>
                </a:spcBef>
              </a:pPr>
              <a:r>
                <a:rPr lang="en-CA" sz="1800"/>
                <a:t>FRR</a:t>
              </a:r>
            </a:p>
          </p:txBody>
        </p:sp>
        <p:sp>
          <p:nvSpPr>
            <p:cNvPr id="346124" name="Text Box 12"/>
            <p:cNvSpPr txBox="1">
              <a:spLocks noChangeArrowheads="1"/>
            </p:cNvSpPr>
            <p:nvPr/>
          </p:nvSpPr>
          <p:spPr bwMode="auto">
            <a:xfrm>
              <a:off x="1762125" y="4581525"/>
              <a:ext cx="666750" cy="366713"/>
            </a:xfrm>
            <a:prstGeom prst="rect">
              <a:avLst/>
            </a:prstGeom>
            <a:noFill/>
            <a:ln w="9525">
              <a:noFill/>
              <a:miter lim="800000"/>
              <a:headEnd/>
              <a:tailEnd/>
            </a:ln>
            <a:effectLst/>
          </p:spPr>
          <p:txBody>
            <a:bodyPr wrap="none">
              <a:spAutoFit/>
            </a:bodyPr>
            <a:lstStyle/>
            <a:p>
              <a:pPr algn="l">
                <a:spcBef>
                  <a:spcPct val="0"/>
                </a:spcBef>
              </a:pPr>
              <a:r>
                <a:rPr lang="en-CA" sz="1800"/>
                <a:t>CER</a:t>
              </a:r>
            </a:p>
          </p:txBody>
        </p:sp>
        <p:sp>
          <p:nvSpPr>
            <p:cNvPr id="346130" name="Freeform 18"/>
            <p:cNvSpPr>
              <a:spLocks/>
            </p:cNvSpPr>
            <p:nvPr/>
          </p:nvSpPr>
          <p:spPr bwMode="auto">
            <a:xfrm>
              <a:off x="1187450" y="1630363"/>
              <a:ext cx="4897438" cy="3216275"/>
            </a:xfrm>
            <a:custGeom>
              <a:avLst/>
              <a:gdLst/>
              <a:ahLst/>
              <a:cxnLst>
                <a:cxn ang="0">
                  <a:pos x="0" y="0"/>
                </a:cxn>
                <a:cxn ang="0">
                  <a:pos x="1134" y="1270"/>
                </a:cxn>
                <a:cxn ang="0">
                  <a:pos x="2313" y="1905"/>
                </a:cxn>
                <a:cxn ang="0">
                  <a:pos x="3085" y="1995"/>
                </a:cxn>
              </a:cxnLst>
              <a:rect l="0" t="0" r="r" b="b"/>
              <a:pathLst>
                <a:path w="3085" h="2026">
                  <a:moveTo>
                    <a:pt x="0" y="0"/>
                  </a:moveTo>
                  <a:cubicBezTo>
                    <a:pt x="374" y="476"/>
                    <a:pt x="748" y="952"/>
                    <a:pt x="1134" y="1270"/>
                  </a:cubicBezTo>
                  <a:cubicBezTo>
                    <a:pt x="1520" y="1588"/>
                    <a:pt x="1988" y="1784"/>
                    <a:pt x="2313" y="1905"/>
                  </a:cubicBezTo>
                  <a:cubicBezTo>
                    <a:pt x="2638" y="2026"/>
                    <a:pt x="2956" y="1980"/>
                    <a:pt x="3085" y="1995"/>
                  </a:cubicBezTo>
                </a:path>
              </a:pathLst>
            </a:custGeom>
            <a:noFill/>
            <a:ln w="25400" cap="flat" cmpd="sng">
              <a:solidFill>
                <a:schemeClr val="tx1"/>
              </a:solidFill>
              <a:prstDash val="dash"/>
              <a:round/>
              <a:headEnd type="none" w="med" len="med"/>
              <a:tailEnd type="none" w="med" len="med"/>
            </a:ln>
            <a:effectLst/>
          </p:spPr>
          <p:txBody>
            <a:bodyPr>
              <a:spAutoFit/>
            </a:bodyPr>
            <a:lstStyle/>
            <a:p>
              <a:endParaRPr lang="en-US"/>
            </a:p>
          </p:txBody>
        </p:sp>
        <p:sp>
          <p:nvSpPr>
            <p:cNvPr id="346131" name="Freeform 19"/>
            <p:cNvSpPr>
              <a:spLocks/>
            </p:cNvSpPr>
            <p:nvPr/>
          </p:nvSpPr>
          <p:spPr bwMode="auto">
            <a:xfrm>
              <a:off x="1187450" y="3214688"/>
              <a:ext cx="4824413" cy="1308100"/>
            </a:xfrm>
            <a:custGeom>
              <a:avLst/>
              <a:gdLst/>
              <a:ahLst/>
              <a:cxnLst>
                <a:cxn ang="0">
                  <a:pos x="0" y="771"/>
                </a:cxn>
                <a:cxn ang="0">
                  <a:pos x="1452" y="816"/>
                </a:cxn>
                <a:cxn ang="0">
                  <a:pos x="2268" y="725"/>
                </a:cxn>
                <a:cxn ang="0">
                  <a:pos x="2676" y="408"/>
                </a:cxn>
                <a:cxn ang="0">
                  <a:pos x="3039" y="0"/>
                </a:cxn>
              </a:cxnLst>
              <a:rect l="0" t="0" r="r" b="b"/>
              <a:pathLst>
                <a:path w="3039" h="824">
                  <a:moveTo>
                    <a:pt x="0" y="771"/>
                  </a:moveTo>
                  <a:cubicBezTo>
                    <a:pt x="537" y="797"/>
                    <a:pt x="1074" y="824"/>
                    <a:pt x="1452" y="816"/>
                  </a:cubicBezTo>
                  <a:cubicBezTo>
                    <a:pt x="1830" y="808"/>
                    <a:pt x="2064" y="793"/>
                    <a:pt x="2268" y="725"/>
                  </a:cubicBezTo>
                  <a:cubicBezTo>
                    <a:pt x="2472" y="657"/>
                    <a:pt x="2548" y="529"/>
                    <a:pt x="2676" y="408"/>
                  </a:cubicBezTo>
                  <a:cubicBezTo>
                    <a:pt x="2804" y="287"/>
                    <a:pt x="2978" y="68"/>
                    <a:pt x="3039" y="0"/>
                  </a:cubicBezTo>
                </a:path>
              </a:pathLst>
            </a:custGeom>
            <a:noFill/>
            <a:ln w="25400" cap="flat" cmpd="sng">
              <a:solidFill>
                <a:schemeClr val="tx1"/>
              </a:solidFill>
              <a:prstDash val="dash"/>
              <a:round/>
              <a:headEnd type="none" w="med" len="med"/>
              <a:tailEnd type="none" w="med" len="med"/>
            </a:ln>
            <a:effectLst/>
          </p:spPr>
          <p:txBody>
            <a:bodyPr>
              <a:spAutoFit/>
            </a:bodyPr>
            <a:lstStyle/>
            <a:p>
              <a:endParaRPr lang="en-US"/>
            </a:p>
          </p:txBody>
        </p:sp>
        <p:sp>
          <p:nvSpPr>
            <p:cNvPr id="346133" name="Text Box 21"/>
            <p:cNvSpPr txBox="1">
              <a:spLocks noChangeArrowheads="1"/>
            </p:cNvSpPr>
            <p:nvPr/>
          </p:nvSpPr>
          <p:spPr bwMode="auto">
            <a:xfrm>
              <a:off x="642910" y="4500570"/>
              <a:ext cx="287338" cy="366713"/>
            </a:xfrm>
            <a:prstGeom prst="rect">
              <a:avLst/>
            </a:prstGeom>
            <a:noFill/>
            <a:ln w="25400" algn="ctr">
              <a:noFill/>
              <a:miter lim="800000"/>
              <a:headEnd/>
              <a:tailEnd/>
            </a:ln>
            <a:effectLst/>
          </p:spPr>
          <p:txBody>
            <a:bodyPr>
              <a:spAutoFit/>
            </a:bodyPr>
            <a:lstStyle/>
            <a:p>
              <a:pPr marL="342900" indent="-342900" defTabSz="914400">
                <a:spcBef>
                  <a:spcPct val="50000"/>
                </a:spcBef>
              </a:pPr>
              <a:r>
                <a:rPr lang="en-CA" sz="1800" b="1" dirty="0">
                  <a:solidFill>
                    <a:srgbClr val="FF0000"/>
                  </a:solidFill>
                </a:rPr>
                <a:t>A</a:t>
              </a:r>
            </a:p>
          </p:txBody>
        </p:sp>
        <p:sp>
          <p:nvSpPr>
            <p:cNvPr id="346134" name="Text Box 22"/>
            <p:cNvSpPr txBox="1">
              <a:spLocks noChangeArrowheads="1"/>
            </p:cNvSpPr>
            <p:nvPr/>
          </p:nvSpPr>
          <p:spPr bwMode="auto">
            <a:xfrm>
              <a:off x="642910" y="4214818"/>
              <a:ext cx="287338" cy="366713"/>
            </a:xfrm>
            <a:prstGeom prst="rect">
              <a:avLst/>
            </a:prstGeom>
            <a:noFill/>
            <a:ln w="25400" algn="ctr">
              <a:noFill/>
              <a:miter lim="800000"/>
              <a:headEnd/>
              <a:tailEnd/>
            </a:ln>
            <a:effectLst/>
          </p:spPr>
          <p:txBody>
            <a:bodyPr>
              <a:spAutoFit/>
            </a:bodyPr>
            <a:lstStyle/>
            <a:p>
              <a:pPr marL="342900" indent="-342900" defTabSz="914400">
                <a:spcBef>
                  <a:spcPct val="50000"/>
                </a:spcBef>
              </a:pPr>
              <a:r>
                <a:rPr lang="en-CA" sz="1800" b="1" dirty="0">
                  <a:solidFill>
                    <a:srgbClr val="FF0000"/>
                  </a:solidFill>
                </a:rPr>
                <a:t>B</a:t>
              </a:r>
            </a:p>
          </p:txBody>
        </p:sp>
      </p:grpSp>
      <p:sp>
        <p:nvSpPr>
          <p:cNvPr id="346135" name="Text Box 23"/>
          <p:cNvSpPr txBox="1">
            <a:spLocks noChangeArrowheads="1"/>
          </p:cNvSpPr>
          <p:nvPr/>
        </p:nvSpPr>
        <p:spPr bwMode="auto">
          <a:xfrm>
            <a:off x="6588125" y="2781300"/>
            <a:ext cx="2376488" cy="2554545"/>
          </a:xfrm>
          <a:prstGeom prst="rect">
            <a:avLst/>
          </a:prstGeom>
          <a:noFill/>
          <a:ln w="25400" algn="ctr">
            <a:noFill/>
            <a:miter lim="800000"/>
            <a:headEnd/>
            <a:tailEnd/>
          </a:ln>
          <a:effectLst/>
        </p:spPr>
        <p:txBody>
          <a:bodyPr>
            <a:spAutoFit/>
          </a:bodyPr>
          <a:lstStyle/>
          <a:p>
            <a:pPr algn="l" defTabSz="914400">
              <a:spcBef>
                <a:spcPct val="50000"/>
              </a:spcBef>
            </a:pPr>
            <a:r>
              <a:rPr lang="en-CA" b="1" dirty="0" smtClean="0">
                <a:solidFill>
                  <a:srgbClr val="FF0000"/>
                </a:solidFill>
              </a:rPr>
              <a:t>A</a:t>
            </a:r>
            <a:r>
              <a:rPr lang="en-CA" dirty="0" smtClean="0"/>
              <a:t> </a:t>
            </a:r>
            <a:r>
              <a:rPr lang="en-CA" dirty="0"/>
              <a:t>is the optimal crossover rate, because you always want an authentication method that </a:t>
            </a:r>
            <a:r>
              <a:rPr lang="en-CA" dirty="0" smtClean="0"/>
              <a:t>minimizes the %age of error</a:t>
            </a:r>
            <a:endParaRPr lang="en-CA" dirty="0"/>
          </a:p>
        </p:txBody>
      </p:sp>
      <p:sp>
        <p:nvSpPr>
          <p:cNvPr id="19" name="Footer Placeholder 18"/>
          <p:cNvSpPr>
            <a:spLocks noGrp="1"/>
          </p:cNvSpPr>
          <p:nvPr>
            <p:ph type="ftr" sz="quarter" idx="13"/>
          </p:nvPr>
        </p:nvSpPr>
        <p:spPr/>
        <p:txBody>
          <a:bodyPr/>
          <a:lstStyle/>
          <a:p>
            <a:r>
              <a:rPr lang="en-US" smtClean="0"/>
              <a:t>L02 Access Controls</a:t>
            </a:r>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62" name="Rectangle 2"/>
          <p:cNvSpPr>
            <a:spLocks noGrp="1" noChangeArrowheads="1"/>
          </p:cNvSpPr>
          <p:nvPr>
            <p:ph type="title"/>
          </p:nvPr>
        </p:nvSpPr>
        <p:spPr/>
        <p:txBody>
          <a:bodyPr>
            <a:normAutofit fontScale="90000"/>
          </a:bodyPr>
          <a:lstStyle/>
          <a:p>
            <a:r>
              <a:rPr lang="en-CA" smtClean="0"/>
              <a:t>What a Person Is or Does </a:t>
            </a:r>
            <a:br>
              <a:rPr lang="en-CA" smtClean="0"/>
            </a:br>
            <a:r>
              <a:rPr lang="en-CA" smtClean="0"/>
              <a:t>Considerations</a:t>
            </a:r>
            <a:endParaRPr lang="en-CA" dirty="0"/>
          </a:p>
        </p:txBody>
      </p:sp>
      <p:sp>
        <p:nvSpPr>
          <p:cNvPr id="348179" name="Rectangle 19"/>
          <p:cNvSpPr>
            <a:spLocks noGrp="1" noChangeArrowheads="1"/>
          </p:cNvSpPr>
          <p:nvPr>
            <p:ph idx="1"/>
          </p:nvPr>
        </p:nvSpPr>
        <p:spPr/>
        <p:txBody>
          <a:bodyPr>
            <a:normAutofit fontScale="92500" lnSpcReduction="10000"/>
          </a:bodyPr>
          <a:lstStyle/>
          <a:p>
            <a:r>
              <a:rPr lang="en-CA" dirty="0" smtClean="0"/>
              <a:t>Cost</a:t>
            </a:r>
          </a:p>
          <a:p>
            <a:r>
              <a:rPr lang="en-CA" dirty="0" smtClean="0"/>
              <a:t>Speed / storage</a:t>
            </a:r>
          </a:p>
          <a:p>
            <a:pPr lvl="1"/>
            <a:r>
              <a:rPr lang="en-CA" dirty="0" smtClean="0"/>
              <a:t>Enrolment time - How long does it take to register a user?  (standard 2 </a:t>
            </a:r>
            <a:r>
              <a:rPr lang="en-CA" dirty="0" err="1" smtClean="0"/>
              <a:t>mins</a:t>
            </a:r>
            <a:r>
              <a:rPr lang="en-CA" dirty="0" smtClean="0"/>
              <a:t> / person)</a:t>
            </a:r>
          </a:p>
          <a:p>
            <a:pPr lvl="1"/>
            <a:r>
              <a:rPr lang="en-CA" dirty="0" smtClean="0"/>
              <a:t>Throughput – How long does it take to authenticate?  (6 to 10 </a:t>
            </a:r>
            <a:r>
              <a:rPr lang="en-CA" dirty="0" err="1" smtClean="0"/>
              <a:t>secs</a:t>
            </a:r>
            <a:r>
              <a:rPr lang="en-CA" dirty="0" smtClean="0"/>
              <a:t>)</a:t>
            </a:r>
          </a:p>
          <a:p>
            <a:r>
              <a:rPr lang="en-CA" dirty="0" smtClean="0"/>
              <a:t>Reliability and accuracy</a:t>
            </a:r>
          </a:p>
          <a:p>
            <a:r>
              <a:rPr lang="en-CA" dirty="0" smtClean="0"/>
              <a:t>Social acceptability</a:t>
            </a:r>
          </a:p>
          <a:p>
            <a:r>
              <a:rPr lang="en-CA" dirty="0" smtClean="0"/>
              <a:t>Resistance to counterfeiting</a:t>
            </a:r>
            <a:endParaRPr lang="en-CA" dirty="0"/>
          </a:p>
        </p:txBody>
      </p:sp>
      <p:sp>
        <p:nvSpPr>
          <p:cNvPr id="5" name="Slide Number Placeholder 4"/>
          <p:cNvSpPr>
            <a:spLocks noGrp="1"/>
          </p:cNvSpPr>
          <p:nvPr>
            <p:ph type="sldNum" sz="quarter" idx="12"/>
          </p:nvPr>
        </p:nvSpPr>
        <p:spPr/>
        <p:txBody>
          <a:bodyPr/>
          <a:lstStyle/>
          <a:p>
            <a:fld id="{C692D39A-6A7F-442A-8F4F-7ECA35E2DFC6}" type="slidenum">
              <a:rPr lang="en-US" smtClean="0"/>
              <a:pPr/>
              <a:t>34</a:t>
            </a:fld>
            <a:endParaRPr lang="en-US"/>
          </a:p>
        </p:txBody>
      </p:sp>
      <p:sp>
        <p:nvSpPr>
          <p:cNvPr id="6" name="Footer Placeholder 5"/>
          <p:cNvSpPr>
            <a:spLocks noGrp="1"/>
          </p:cNvSpPr>
          <p:nvPr>
            <p:ph type="ftr" sz="quarter" idx="13"/>
          </p:nvPr>
        </p:nvSpPr>
        <p:spPr/>
        <p:txBody>
          <a:bodyPr/>
          <a:lstStyle/>
          <a:p>
            <a:r>
              <a:rPr lang="en-US" dirty="0" smtClean="0"/>
              <a:t>L02 Access Controls</a:t>
            </a:r>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8100" name="Picture 4"/>
          <p:cNvPicPr>
            <a:picLocks noChangeAspect="1" noChangeArrowheads="1"/>
          </p:cNvPicPr>
          <p:nvPr/>
        </p:nvPicPr>
        <p:blipFill>
          <a:blip r:embed="rId3" cstate="print"/>
          <a:srcRect/>
          <a:stretch>
            <a:fillRect/>
          </a:stretch>
        </p:blipFill>
        <p:spPr bwMode="auto">
          <a:xfrm>
            <a:off x="2963897" y="214289"/>
            <a:ext cx="6251573" cy="6558231"/>
          </a:xfrm>
          <a:prstGeom prst="rect">
            <a:avLst/>
          </a:prstGeom>
          <a:noFill/>
          <a:ln w="9525">
            <a:noFill/>
            <a:miter lim="800000"/>
            <a:headEnd/>
            <a:tailEnd/>
          </a:ln>
          <a:effectLst/>
        </p:spPr>
      </p:pic>
      <p:sp>
        <p:nvSpPr>
          <p:cNvPr id="7" name="Title 6"/>
          <p:cNvSpPr>
            <a:spLocks noGrp="1"/>
          </p:cNvSpPr>
          <p:nvPr>
            <p:ph type="title"/>
          </p:nvPr>
        </p:nvSpPr>
        <p:spPr/>
        <p:txBody>
          <a:bodyPr/>
          <a:lstStyle/>
          <a:p>
            <a:r>
              <a:rPr lang="en-CA" dirty="0" smtClean="0"/>
              <a:t>Evaluating Biometrics:  Zephyr chart</a:t>
            </a:r>
            <a:endParaRPr lang="en-US" dirty="0"/>
          </a:p>
        </p:txBody>
      </p:sp>
      <p:sp>
        <p:nvSpPr>
          <p:cNvPr id="9" name="Text Placeholder 8"/>
          <p:cNvSpPr>
            <a:spLocks noGrp="1"/>
          </p:cNvSpPr>
          <p:nvPr>
            <p:ph type="body" sz="half" idx="2"/>
          </p:nvPr>
        </p:nvSpPr>
        <p:spPr>
          <a:xfrm>
            <a:off x="457201" y="1435100"/>
            <a:ext cx="2757478" cy="4691063"/>
          </a:xfrm>
        </p:spPr>
        <p:txBody>
          <a:bodyPr/>
          <a:lstStyle/>
          <a:p>
            <a:r>
              <a:rPr lang="en-CA" sz="2000" dirty="0" smtClean="0"/>
              <a:t>© 1997 – 2002 International Biometric Group</a:t>
            </a:r>
          </a:p>
          <a:p>
            <a:pPr>
              <a:buFont typeface="Arial" pitchFamily="34" charset="0"/>
              <a:buChar char="•"/>
            </a:pPr>
            <a:endParaRPr lang="en-CA" sz="2000" dirty="0" smtClean="0"/>
          </a:p>
          <a:p>
            <a:r>
              <a:rPr lang="en-CA" sz="2000" dirty="0" smtClean="0"/>
              <a:t>Graphic comparison of biometric methods based on the measures:</a:t>
            </a:r>
          </a:p>
          <a:p>
            <a:pPr lvl="1">
              <a:buFont typeface="Arial" pitchFamily="34" charset="0"/>
              <a:buChar char="•"/>
            </a:pPr>
            <a:r>
              <a:rPr lang="en-CA" sz="1800" dirty="0" smtClean="0"/>
              <a:t>Intrusiveness</a:t>
            </a:r>
          </a:p>
          <a:p>
            <a:pPr lvl="1">
              <a:buFont typeface="Arial" pitchFamily="34" charset="0"/>
              <a:buChar char="•"/>
            </a:pPr>
            <a:r>
              <a:rPr lang="en-CA" sz="1800" dirty="0" smtClean="0"/>
              <a:t>Distinctiveness</a:t>
            </a:r>
          </a:p>
          <a:p>
            <a:pPr lvl="1">
              <a:buFont typeface="Arial" pitchFamily="34" charset="0"/>
              <a:buChar char="•"/>
            </a:pPr>
            <a:r>
              <a:rPr lang="en-CA" sz="1800" dirty="0" smtClean="0"/>
              <a:t>Cost</a:t>
            </a:r>
          </a:p>
          <a:p>
            <a:pPr lvl="1">
              <a:buFont typeface="Arial" pitchFamily="34" charset="0"/>
              <a:buChar char="•"/>
            </a:pPr>
            <a:r>
              <a:rPr lang="en-CA" sz="1800" dirty="0" smtClean="0"/>
              <a:t>Effort</a:t>
            </a:r>
          </a:p>
          <a:p>
            <a:endParaRPr lang="en-US" dirty="0"/>
          </a:p>
        </p:txBody>
      </p:sp>
      <p:sp>
        <p:nvSpPr>
          <p:cNvPr id="5" name="Slide Number Placeholder 3"/>
          <p:cNvSpPr>
            <a:spLocks noGrp="1"/>
          </p:cNvSpPr>
          <p:nvPr>
            <p:ph type="sldNum" sz="quarter" idx="12"/>
          </p:nvPr>
        </p:nvSpPr>
        <p:spPr/>
        <p:txBody>
          <a:bodyPr/>
          <a:lstStyle/>
          <a:p>
            <a:fld id="{11A529A5-9EB6-413A-92D2-625B04A3EE19}" type="slidenum">
              <a:rPr lang="en-US"/>
              <a:pPr/>
              <a:t>35</a:t>
            </a:fld>
            <a:endParaRPr lang="en-US"/>
          </a:p>
        </p:txBody>
      </p:sp>
      <p:sp>
        <p:nvSpPr>
          <p:cNvPr id="6" name="Footer Placeholder 5"/>
          <p:cNvSpPr>
            <a:spLocks noGrp="1"/>
          </p:cNvSpPr>
          <p:nvPr>
            <p:ph type="ftr" sz="quarter" idx="11"/>
          </p:nvPr>
        </p:nvSpPr>
        <p:spPr/>
        <p:txBody>
          <a:bodyPr/>
          <a:lstStyle/>
          <a:p>
            <a:r>
              <a:rPr lang="en-US" smtClean="0"/>
              <a:t>L02 Access Controls</a:t>
            </a:r>
            <a:endParaRPr lang="en-US"/>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28596" y="428604"/>
            <a:ext cx="3929090" cy="5697559"/>
          </a:xfrm>
        </p:spPr>
        <p:txBody>
          <a:bodyPr>
            <a:normAutofit fontScale="70000" lnSpcReduction="20000"/>
          </a:bodyPr>
          <a:lstStyle/>
          <a:p>
            <a:r>
              <a:rPr lang="en-US" dirty="0" smtClean="0"/>
              <a:t>The effectiveness of biometrics depends on how accurate one type of biometric factor is in comparison to others. Here are the common order of accuracy from most to least:</a:t>
            </a:r>
          </a:p>
          <a:p>
            <a:pPr>
              <a:buNone/>
            </a:pPr>
            <a:r>
              <a:rPr lang="en-US" dirty="0" smtClean="0"/>
              <a:t>	-Palm scan</a:t>
            </a:r>
          </a:p>
          <a:p>
            <a:pPr>
              <a:buNone/>
            </a:pPr>
            <a:r>
              <a:rPr lang="en-US" dirty="0" smtClean="0"/>
              <a:t>	-Hand geometry</a:t>
            </a:r>
          </a:p>
          <a:p>
            <a:pPr>
              <a:buNone/>
            </a:pPr>
            <a:r>
              <a:rPr lang="en-US" dirty="0" smtClean="0"/>
              <a:t>	-Iris scan</a:t>
            </a:r>
          </a:p>
          <a:p>
            <a:pPr>
              <a:buNone/>
            </a:pPr>
            <a:r>
              <a:rPr lang="en-US" dirty="0" smtClean="0"/>
              <a:t>	-Retina pattern</a:t>
            </a:r>
          </a:p>
          <a:p>
            <a:pPr>
              <a:buNone/>
            </a:pPr>
            <a:r>
              <a:rPr lang="en-US" dirty="0" smtClean="0"/>
              <a:t>	-Fingerprint</a:t>
            </a:r>
          </a:p>
          <a:p>
            <a:pPr>
              <a:buNone/>
            </a:pPr>
            <a:r>
              <a:rPr lang="en-US" dirty="0" smtClean="0"/>
              <a:t>	-Voice verification</a:t>
            </a:r>
          </a:p>
          <a:p>
            <a:pPr>
              <a:buNone/>
            </a:pPr>
            <a:r>
              <a:rPr lang="en-US" dirty="0" smtClean="0"/>
              <a:t>	-Facial recognition</a:t>
            </a:r>
          </a:p>
          <a:p>
            <a:pPr>
              <a:buNone/>
            </a:pPr>
            <a:r>
              <a:rPr lang="en-US" dirty="0" smtClean="0"/>
              <a:t>	-Signature dynamics</a:t>
            </a:r>
          </a:p>
          <a:p>
            <a:pPr>
              <a:buNone/>
            </a:pPr>
            <a:r>
              <a:rPr lang="en-US" dirty="0" smtClean="0"/>
              <a:t>	-Keystroke dynamics</a:t>
            </a:r>
            <a:endParaRPr lang="en-US" dirty="0"/>
          </a:p>
        </p:txBody>
      </p:sp>
      <p:sp>
        <p:nvSpPr>
          <p:cNvPr id="5" name="Footer Placeholder 4"/>
          <p:cNvSpPr>
            <a:spLocks noGrp="1"/>
          </p:cNvSpPr>
          <p:nvPr>
            <p:ph type="ftr" sz="quarter" idx="11"/>
          </p:nvPr>
        </p:nvSpPr>
        <p:spPr/>
        <p:txBody>
          <a:bodyPr/>
          <a:lstStyle/>
          <a:p>
            <a:r>
              <a:rPr lang="en-US" smtClean="0"/>
              <a:t>L02 Access Controls</a:t>
            </a:r>
            <a:endParaRPr lang="en-US"/>
          </a:p>
        </p:txBody>
      </p:sp>
      <p:sp>
        <p:nvSpPr>
          <p:cNvPr id="6" name="Slide Number Placeholder 5"/>
          <p:cNvSpPr>
            <a:spLocks noGrp="1"/>
          </p:cNvSpPr>
          <p:nvPr>
            <p:ph type="sldNum" sz="quarter" idx="12"/>
          </p:nvPr>
        </p:nvSpPr>
        <p:spPr/>
        <p:txBody>
          <a:bodyPr/>
          <a:lstStyle/>
          <a:p>
            <a:fld id="{5CF84BF3-DD52-4E48-B825-25FC64E6B5BB}" type="slidenum">
              <a:rPr lang="en-US" smtClean="0"/>
              <a:pPr/>
              <a:t>36</a:t>
            </a:fld>
            <a:endParaRPr lang="en-US"/>
          </a:p>
        </p:txBody>
      </p:sp>
      <p:sp>
        <p:nvSpPr>
          <p:cNvPr id="7" name="Content Placeholder 2"/>
          <p:cNvSpPr txBox="1">
            <a:spLocks/>
          </p:cNvSpPr>
          <p:nvPr/>
        </p:nvSpPr>
        <p:spPr bwMode="auto">
          <a:xfrm>
            <a:off x="4643438" y="428604"/>
            <a:ext cx="3929090" cy="5849959"/>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fontScale="70000" lnSpcReduction="20000"/>
          </a:bodyPr>
          <a:lstStyle/>
          <a:p>
            <a:pPr marL="342900" marR="0" lvl="0" indent="-342900" algn="l" defTabSz="914400" rtl="0" eaLnBrk="1" fontAlgn="base" latinLnBrk="0" hangingPunct="1">
              <a:lnSpc>
                <a:spcPct val="100000"/>
              </a:lnSpc>
              <a:spcBef>
                <a:spcPct val="20000"/>
              </a:spcBef>
              <a:spcAft>
                <a:spcPct val="0"/>
              </a:spcAft>
              <a:buClrTx/>
              <a:buSzTx/>
              <a:buFontTx/>
              <a:buChar char="•"/>
              <a:tabLst/>
              <a:defRPr/>
            </a:pPr>
            <a:r>
              <a:rPr kumimoji="0" lang="en-US" sz="3200" b="0" i="0" u="none" strike="noStrike" kern="0" cap="none" spc="0" normalizeH="0" baseline="0" noProof="0" dirty="0" smtClean="0">
                <a:ln>
                  <a:noFill/>
                </a:ln>
                <a:solidFill>
                  <a:schemeClr val="accent2"/>
                </a:solidFill>
                <a:effectLst/>
                <a:uLnTx/>
                <a:uFillTx/>
                <a:latin typeface="+mn-lt"/>
                <a:ea typeface="+mn-ea"/>
                <a:cs typeface="+mn-cs"/>
              </a:rPr>
              <a:t>The acceptance of biometrics is a rating</a:t>
            </a:r>
            <a:r>
              <a:rPr kumimoji="0" lang="en-US" sz="3200" b="0" i="0" u="none" strike="noStrike" kern="0" cap="none" spc="0" normalizeH="0" noProof="0" dirty="0" smtClean="0">
                <a:ln>
                  <a:noFill/>
                </a:ln>
                <a:solidFill>
                  <a:schemeClr val="accent2"/>
                </a:solidFill>
                <a:effectLst/>
                <a:uLnTx/>
                <a:uFillTx/>
                <a:latin typeface="+mn-lt"/>
                <a:ea typeface="+mn-ea"/>
                <a:cs typeface="+mn-cs"/>
              </a:rPr>
              <a:t> of how well people accept the use of specific biometric factors in their environment.</a:t>
            </a:r>
            <a:r>
              <a:rPr kumimoji="0" lang="en-US" sz="3200" b="0" i="0" u="none" strike="noStrike" kern="0" cap="none" spc="0" normalizeH="0" baseline="0" noProof="0" dirty="0" smtClean="0">
                <a:ln>
                  <a:noFill/>
                </a:ln>
                <a:solidFill>
                  <a:schemeClr val="accent2"/>
                </a:solidFill>
                <a:effectLst/>
                <a:uLnTx/>
                <a:uFillTx/>
                <a:latin typeface="+mn-lt"/>
                <a:ea typeface="+mn-ea"/>
                <a:cs typeface="+mn-cs"/>
              </a:rPr>
              <a:t> Here are the common order of accuracy from most to least:</a:t>
            </a:r>
          </a:p>
          <a:p>
            <a:pPr marL="342900" indent="-342900" defTabSz="914400"/>
            <a:r>
              <a:rPr lang="en-US" sz="3200" kern="0" dirty="0" smtClean="0">
                <a:solidFill>
                  <a:schemeClr val="accent2"/>
                </a:solidFill>
              </a:rPr>
              <a:t>	-Iris scan</a:t>
            </a:r>
          </a:p>
          <a:p>
            <a:pPr marL="342900" indent="-342900" defTabSz="914400"/>
            <a:r>
              <a:rPr kumimoji="0" lang="en-US" sz="3200" b="0" i="0" u="none" strike="noStrike" kern="0" cap="none" spc="0" normalizeH="0" baseline="0" noProof="0" dirty="0" smtClean="0">
                <a:ln>
                  <a:noFill/>
                </a:ln>
                <a:solidFill>
                  <a:schemeClr val="accent2"/>
                </a:solidFill>
                <a:effectLst/>
                <a:uLnTx/>
                <a:uFillTx/>
                <a:latin typeface="+mn-lt"/>
                <a:ea typeface="+mn-ea"/>
                <a:cs typeface="+mn-cs"/>
              </a:rPr>
              <a:t>	</a:t>
            </a:r>
            <a:r>
              <a:rPr lang="en-US" sz="3200" kern="0" dirty="0" smtClean="0">
                <a:solidFill>
                  <a:schemeClr val="accent2"/>
                </a:solidFill>
              </a:rPr>
              <a:t>-Keystroke dynamics</a:t>
            </a:r>
          </a:p>
          <a:p>
            <a:pPr marL="342900" indent="-342900" defTabSz="914400"/>
            <a:r>
              <a:rPr lang="en-US" sz="3200" kern="0" dirty="0" smtClean="0">
                <a:solidFill>
                  <a:schemeClr val="accent2"/>
                </a:solidFill>
              </a:rPr>
              <a:t>	-Signature dynamics</a:t>
            </a:r>
          </a:p>
          <a:p>
            <a:pPr marL="342900" indent="-342900" defTabSz="914400"/>
            <a:r>
              <a:rPr lang="en-US" sz="3200" kern="0" dirty="0" smtClean="0">
                <a:solidFill>
                  <a:schemeClr val="accent2"/>
                </a:solidFill>
              </a:rPr>
              <a:t>	-Voice verification</a:t>
            </a:r>
          </a:p>
          <a:p>
            <a:pPr marL="342900" lvl="0" indent="-342900" defTabSz="914400"/>
            <a:r>
              <a:rPr lang="en-US" sz="3200" kern="0" dirty="0" smtClean="0">
                <a:solidFill>
                  <a:schemeClr val="accent2"/>
                </a:solidFill>
              </a:rPr>
              <a:t>	-Facial recognition</a:t>
            </a:r>
          </a:p>
          <a:p>
            <a:pPr marL="342900" indent="-342900" defTabSz="914400"/>
            <a:r>
              <a:rPr lang="en-US" sz="3200" kern="0" dirty="0" smtClean="0">
                <a:solidFill>
                  <a:schemeClr val="accent2"/>
                </a:solidFill>
              </a:rPr>
              <a:t>	-Fingerprint</a:t>
            </a:r>
          </a:p>
          <a:p>
            <a:pPr marL="342900" marR="0" lvl="0" indent="-342900" algn="l" defTabSz="914400" rtl="0" eaLnBrk="1" fontAlgn="base" latinLnBrk="0" hangingPunct="1">
              <a:lnSpc>
                <a:spcPct val="100000"/>
              </a:lnSpc>
              <a:spcBef>
                <a:spcPct val="20000"/>
              </a:spcBef>
              <a:spcAft>
                <a:spcPct val="0"/>
              </a:spcAft>
              <a:buClrTx/>
              <a:buSzTx/>
              <a:buFontTx/>
              <a:buNone/>
              <a:tabLst/>
              <a:defRPr/>
            </a:pPr>
            <a:r>
              <a:rPr kumimoji="0" lang="en-US" sz="3200" b="0" i="0" u="none" strike="noStrike" kern="0" cap="none" spc="0" normalizeH="0" baseline="0" noProof="0" dirty="0" smtClean="0">
                <a:ln>
                  <a:noFill/>
                </a:ln>
                <a:solidFill>
                  <a:schemeClr val="accent2"/>
                </a:solidFill>
                <a:effectLst/>
                <a:uLnTx/>
                <a:uFillTx/>
                <a:latin typeface="+mn-lt"/>
                <a:ea typeface="+mn-ea"/>
                <a:cs typeface="+mn-cs"/>
              </a:rPr>
              <a:t>	-Palm scan</a:t>
            </a:r>
          </a:p>
          <a:p>
            <a:pPr marL="342900" marR="0" lvl="0" indent="-342900" algn="l" defTabSz="914400" rtl="0" eaLnBrk="1" fontAlgn="base" latinLnBrk="0" hangingPunct="1">
              <a:lnSpc>
                <a:spcPct val="100000"/>
              </a:lnSpc>
              <a:spcBef>
                <a:spcPct val="20000"/>
              </a:spcBef>
              <a:spcAft>
                <a:spcPct val="0"/>
              </a:spcAft>
              <a:buClrTx/>
              <a:buSzTx/>
              <a:buFontTx/>
              <a:buNone/>
              <a:tabLst/>
              <a:defRPr/>
            </a:pPr>
            <a:r>
              <a:rPr kumimoji="0" lang="en-US" sz="3200" b="0" i="0" u="none" strike="noStrike" kern="0" cap="none" spc="0" normalizeH="0" baseline="0" noProof="0" dirty="0" smtClean="0">
                <a:ln>
                  <a:noFill/>
                </a:ln>
                <a:solidFill>
                  <a:schemeClr val="accent2"/>
                </a:solidFill>
                <a:effectLst/>
                <a:uLnTx/>
                <a:uFillTx/>
                <a:latin typeface="+mn-lt"/>
                <a:ea typeface="+mn-ea"/>
                <a:cs typeface="+mn-cs"/>
              </a:rPr>
              <a:t>	-Hand geometry</a:t>
            </a:r>
          </a:p>
          <a:p>
            <a:pPr marL="342900" marR="0" lvl="0" indent="-342900" algn="l" defTabSz="914400" rtl="0" eaLnBrk="1" fontAlgn="base" latinLnBrk="0" hangingPunct="1">
              <a:lnSpc>
                <a:spcPct val="100000"/>
              </a:lnSpc>
              <a:spcBef>
                <a:spcPct val="20000"/>
              </a:spcBef>
              <a:spcAft>
                <a:spcPct val="0"/>
              </a:spcAft>
              <a:buClrTx/>
              <a:buSzTx/>
              <a:buFontTx/>
              <a:buNone/>
              <a:tabLst/>
              <a:defRPr/>
            </a:pPr>
            <a:r>
              <a:rPr kumimoji="0" lang="en-US" sz="3200" b="0" i="0" u="none" strike="noStrike" kern="0" cap="none" spc="0" normalizeH="0" baseline="0" noProof="0" dirty="0" smtClean="0">
                <a:ln>
                  <a:noFill/>
                </a:ln>
                <a:solidFill>
                  <a:schemeClr val="accent2"/>
                </a:solidFill>
                <a:effectLst/>
                <a:uLnTx/>
                <a:uFillTx/>
                <a:latin typeface="+mn-lt"/>
                <a:ea typeface="+mn-ea"/>
                <a:cs typeface="+mn-cs"/>
              </a:rPr>
              <a:t>	-Retina pattern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0274" name="Rectangle 2"/>
          <p:cNvSpPr>
            <a:spLocks noGrp="1" noChangeArrowheads="1"/>
          </p:cNvSpPr>
          <p:nvPr>
            <p:ph type="title"/>
          </p:nvPr>
        </p:nvSpPr>
        <p:spPr/>
        <p:txBody>
          <a:bodyPr>
            <a:normAutofit fontScale="90000"/>
          </a:bodyPr>
          <a:lstStyle/>
          <a:p>
            <a:r>
              <a:rPr lang="en-CA" dirty="0" smtClean="0"/>
              <a:t>Single Sign on (SSO) Mechanisms</a:t>
            </a:r>
            <a:endParaRPr lang="en-CA" dirty="0"/>
          </a:p>
        </p:txBody>
      </p:sp>
      <p:sp>
        <p:nvSpPr>
          <p:cNvPr id="310275" name="Rectangle 3"/>
          <p:cNvSpPr>
            <a:spLocks noGrp="1" noChangeArrowheads="1"/>
          </p:cNvSpPr>
          <p:nvPr>
            <p:ph idx="1"/>
          </p:nvPr>
        </p:nvSpPr>
        <p:spPr/>
        <p:txBody>
          <a:bodyPr>
            <a:normAutofit fontScale="70000" lnSpcReduction="20000"/>
          </a:bodyPr>
          <a:lstStyle/>
          <a:p>
            <a:r>
              <a:rPr lang="en-CA" dirty="0" smtClean="0"/>
              <a:t>Log in once and you are ready to go!</a:t>
            </a:r>
          </a:p>
          <a:p>
            <a:pPr lvl="1"/>
            <a:r>
              <a:rPr lang="en-CA" dirty="0" smtClean="0"/>
              <a:t>Efficient login process, easier to perform job function</a:t>
            </a:r>
          </a:p>
          <a:p>
            <a:r>
              <a:rPr lang="en-CA" dirty="0" smtClean="0"/>
              <a:t>Only one username and password to remember.</a:t>
            </a:r>
          </a:p>
          <a:p>
            <a:pPr lvl="1"/>
            <a:r>
              <a:rPr lang="en-CA" dirty="0" smtClean="0"/>
              <a:t>Users create stronger passwords</a:t>
            </a:r>
          </a:p>
          <a:p>
            <a:r>
              <a:rPr lang="en-CA" dirty="0" smtClean="0"/>
              <a:t>Time-out and attempt thresholds enforced</a:t>
            </a:r>
          </a:p>
          <a:p>
            <a:pPr lvl="1"/>
            <a:r>
              <a:rPr lang="en-CA" dirty="0" smtClean="0"/>
              <a:t>Time-out:  user walks away from workstation, prevents attacker from continuing session indefinitely</a:t>
            </a:r>
          </a:p>
          <a:p>
            <a:pPr lvl="1"/>
            <a:r>
              <a:rPr lang="en-CA" dirty="0" smtClean="0"/>
              <a:t>Failed attempts:  prevents and attack by brute force</a:t>
            </a:r>
          </a:p>
          <a:p>
            <a:pPr lvl="1"/>
            <a:r>
              <a:rPr lang="en-CA" dirty="0" smtClean="0"/>
              <a:t>Consistent enforcement to access control standards</a:t>
            </a:r>
          </a:p>
          <a:p>
            <a:endParaRPr lang="en-CA" dirty="0" smtClean="0"/>
          </a:p>
          <a:p>
            <a:r>
              <a:rPr lang="en-CA" dirty="0" smtClean="0"/>
              <a:t>Disadvantages</a:t>
            </a:r>
          </a:p>
          <a:p>
            <a:pPr lvl="1"/>
            <a:r>
              <a:rPr lang="en-CA" dirty="0" smtClean="0"/>
              <a:t>Keys to the kingdom, complete access via a single account</a:t>
            </a:r>
          </a:p>
          <a:p>
            <a:pPr lvl="1"/>
            <a:r>
              <a:rPr lang="en-CA" dirty="0" smtClean="0"/>
              <a:t>Inclusion of unique or legacy platforms may be difficult</a:t>
            </a:r>
            <a:endParaRPr lang="en-CA" dirty="0"/>
          </a:p>
        </p:txBody>
      </p:sp>
      <p:sp>
        <p:nvSpPr>
          <p:cNvPr id="5" name="Slide Number Placeholder 4"/>
          <p:cNvSpPr>
            <a:spLocks noGrp="1"/>
          </p:cNvSpPr>
          <p:nvPr>
            <p:ph type="sldNum" sz="quarter" idx="12"/>
          </p:nvPr>
        </p:nvSpPr>
        <p:spPr/>
        <p:txBody>
          <a:bodyPr/>
          <a:lstStyle/>
          <a:p>
            <a:fld id="{E3235EB2-90BD-481E-8B5A-53681D82CD88}" type="slidenum">
              <a:rPr lang="en-US" smtClean="0"/>
              <a:pPr/>
              <a:t>37</a:t>
            </a:fld>
            <a:endParaRPr lang="en-US"/>
          </a:p>
        </p:txBody>
      </p:sp>
      <p:sp>
        <p:nvSpPr>
          <p:cNvPr id="6" name="Footer Placeholder 5"/>
          <p:cNvSpPr>
            <a:spLocks noGrp="1"/>
          </p:cNvSpPr>
          <p:nvPr>
            <p:ph type="ftr" sz="quarter" idx="13"/>
          </p:nvPr>
        </p:nvSpPr>
        <p:spPr/>
        <p:txBody>
          <a:bodyPr/>
          <a:lstStyle/>
          <a:p>
            <a:r>
              <a:rPr lang="en-US" smtClean="0"/>
              <a:t>L02 Access Controls</a:t>
            </a:r>
            <a:endParaRPr lang="en-U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lide Number Placeholder 5"/>
          <p:cNvSpPr>
            <a:spLocks noGrp="1"/>
          </p:cNvSpPr>
          <p:nvPr>
            <p:ph type="sldNum" sz="quarter" idx="11"/>
          </p:nvPr>
        </p:nvSpPr>
        <p:spPr/>
        <p:txBody>
          <a:bodyPr/>
          <a:lstStyle/>
          <a:p>
            <a:fld id="{251AFE78-469D-4D37-A5E8-0F73D91D3A1E}" type="slidenum">
              <a:rPr lang="en-US"/>
              <a:pPr/>
              <a:t>38</a:t>
            </a:fld>
            <a:endParaRPr lang="en-US"/>
          </a:p>
        </p:txBody>
      </p:sp>
      <p:sp>
        <p:nvSpPr>
          <p:cNvPr id="312322" name="Rectangle 2"/>
          <p:cNvSpPr>
            <a:spLocks noGrp="1" noChangeArrowheads="1"/>
          </p:cNvSpPr>
          <p:nvPr>
            <p:ph type="title"/>
          </p:nvPr>
        </p:nvSpPr>
        <p:spPr>
          <a:ln/>
        </p:spPr>
        <p:txBody>
          <a:bodyPr>
            <a:normAutofit fontScale="90000"/>
          </a:bodyPr>
          <a:lstStyle/>
          <a:p>
            <a:r>
              <a:rPr lang="en-CA"/>
              <a:t>Kerberos,</a:t>
            </a:r>
            <a:br>
              <a:rPr lang="en-CA"/>
            </a:br>
            <a:r>
              <a:rPr lang="en-CA"/>
              <a:t>in 6 easy steps</a:t>
            </a:r>
          </a:p>
        </p:txBody>
      </p:sp>
      <p:sp>
        <p:nvSpPr>
          <p:cNvPr id="312323" name="Rectangle 3"/>
          <p:cNvSpPr>
            <a:spLocks noGrp="1" noChangeArrowheads="1"/>
          </p:cNvSpPr>
          <p:nvPr>
            <p:ph type="body" sz="half" idx="1"/>
          </p:nvPr>
        </p:nvSpPr>
        <p:spPr/>
        <p:txBody>
          <a:bodyPr>
            <a:normAutofit lnSpcReduction="10000"/>
          </a:bodyPr>
          <a:lstStyle/>
          <a:p>
            <a:pPr marL="533400" indent="-533400">
              <a:lnSpc>
                <a:spcPct val="90000"/>
              </a:lnSpc>
              <a:buFont typeface="Wingdings" pitchFamily="2" charset="2"/>
              <a:buAutoNum type="arabicPeriod"/>
            </a:pPr>
            <a:r>
              <a:rPr lang="en-CA" sz="1600" dirty="0"/>
              <a:t>User logs into a Kerberos client using the KDC </a:t>
            </a:r>
            <a:br>
              <a:rPr lang="en-CA" sz="1600" dirty="0"/>
            </a:br>
            <a:r>
              <a:rPr lang="en-CA" sz="1600" dirty="0"/>
              <a:t>Authentication Service (AS).</a:t>
            </a:r>
          </a:p>
          <a:p>
            <a:pPr marL="533400" indent="-533400">
              <a:lnSpc>
                <a:spcPct val="90000"/>
              </a:lnSpc>
              <a:buFont typeface="Wingdings" pitchFamily="2" charset="2"/>
              <a:buAutoNum type="arabicPeriod"/>
            </a:pPr>
            <a:r>
              <a:rPr lang="en-CA" sz="1600" dirty="0"/>
              <a:t>The KDC sends a ticket granting ticket (TGT) to the client P1.</a:t>
            </a:r>
          </a:p>
          <a:p>
            <a:pPr marL="533400" indent="-533400">
              <a:lnSpc>
                <a:spcPct val="90000"/>
              </a:lnSpc>
              <a:buFont typeface="Wingdings" pitchFamily="2" charset="2"/>
              <a:buAutoNum type="arabicPeriod"/>
            </a:pPr>
            <a:r>
              <a:rPr lang="en-CA" sz="1600" dirty="0"/>
              <a:t>User sends a request for access to a Kerberos application server P2 – request is sent to the TGS on the KDC.</a:t>
            </a:r>
          </a:p>
          <a:p>
            <a:pPr marL="533400" indent="-533400">
              <a:lnSpc>
                <a:spcPct val="90000"/>
              </a:lnSpc>
              <a:buFont typeface="Wingdings" pitchFamily="2" charset="2"/>
              <a:buAutoNum type="arabicPeriod"/>
            </a:pPr>
            <a:r>
              <a:rPr lang="en-CA" sz="1600" dirty="0"/>
              <a:t>TGS generates a client/server session key, and a service ticket (ST).  These are sent back to the client.</a:t>
            </a:r>
          </a:p>
          <a:p>
            <a:pPr marL="533400" indent="-533400">
              <a:lnSpc>
                <a:spcPct val="90000"/>
              </a:lnSpc>
              <a:buFont typeface="Wingdings" pitchFamily="2" charset="2"/>
              <a:buAutoNum type="arabicPeriod"/>
            </a:pPr>
            <a:r>
              <a:rPr lang="en-CA" sz="1600" dirty="0"/>
              <a:t>Client P1 sends the service ticket to Kerberos application server P2.</a:t>
            </a:r>
          </a:p>
          <a:p>
            <a:pPr marL="533400" indent="-533400">
              <a:lnSpc>
                <a:spcPct val="90000"/>
              </a:lnSpc>
              <a:buFont typeface="Wingdings" pitchFamily="2" charset="2"/>
              <a:buAutoNum type="arabicPeriod"/>
            </a:pPr>
            <a:r>
              <a:rPr lang="en-CA" sz="1600" dirty="0"/>
              <a:t>Principal verifies the service ticket.</a:t>
            </a:r>
          </a:p>
          <a:p>
            <a:pPr marL="533400" indent="-533400">
              <a:lnSpc>
                <a:spcPct val="90000"/>
              </a:lnSpc>
            </a:pPr>
            <a:r>
              <a:rPr lang="en-CA" sz="1600" dirty="0"/>
              <a:t>User can now use the requested service</a:t>
            </a:r>
          </a:p>
        </p:txBody>
      </p:sp>
      <p:pic>
        <p:nvPicPr>
          <p:cNvPr id="312324" name="Picture 4"/>
          <p:cNvPicPr>
            <a:picLocks noChangeAspect="1" noChangeArrowheads="1"/>
          </p:cNvPicPr>
          <p:nvPr/>
        </p:nvPicPr>
        <p:blipFill>
          <a:blip r:embed="rId3" cstate="print"/>
          <a:srcRect/>
          <a:stretch>
            <a:fillRect/>
          </a:stretch>
        </p:blipFill>
        <p:spPr bwMode="auto">
          <a:xfrm>
            <a:off x="7524750" y="-26988"/>
            <a:ext cx="1619250" cy="1695451"/>
          </a:xfrm>
          <a:prstGeom prst="rect">
            <a:avLst/>
          </a:prstGeom>
          <a:noFill/>
          <a:ln w="9525">
            <a:noFill/>
            <a:miter lim="800000"/>
            <a:headEnd/>
            <a:tailEnd/>
          </a:ln>
          <a:effectLst/>
        </p:spPr>
      </p:pic>
      <p:sp>
        <p:nvSpPr>
          <p:cNvPr id="312325" name="Text Box 5"/>
          <p:cNvSpPr txBox="1">
            <a:spLocks noChangeArrowheads="1"/>
          </p:cNvSpPr>
          <p:nvPr/>
        </p:nvSpPr>
        <p:spPr bwMode="auto">
          <a:xfrm>
            <a:off x="4286248" y="142852"/>
            <a:ext cx="3041650" cy="366713"/>
          </a:xfrm>
          <a:prstGeom prst="rect">
            <a:avLst/>
          </a:prstGeom>
          <a:noFill/>
          <a:ln w="9525">
            <a:noFill/>
            <a:miter lim="800000"/>
            <a:headEnd/>
            <a:tailEnd/>
          </a:ln>
          <a:effectLst/>
        </p:spPr>
        <p:txBody>
          <a:bodyPr>
            <a:spAutoFit/>
          </a:bodyPr>
          <a:lstStyle/>
          <a:p>
            <a:pPr algn="l">
              <a:spcBef>
                <a:spcPct val="0"/>
              </a:spcBef>
            </a:pPr>
            <a:r>
              <a:rPr lang="en-CA" sz="1800" dirty="0">
                <a:hlinkClick r:id="rId4"/>
              </a:rPr>
              <a:t>http://web.mit.edu/Kerberos/</a:t>
            </a:r>
            <a:r>
              <a:rPr lang="en-CA" sz="1800" dirty="0"/>
              <a:t> </a:t>
            </a:r>
          </a:p>
        </p:txBody>
      </p:sp>
      <p:sp>
        <p:nvSpPr>
          <p:cNvPr id="312326" name="Text Box 6"/>
          <p:cNvSpPr txBox="1">
            <a:spLocks noChangeArrowheads="1"/>
          </p:cNvSpPr>
          <p:nvPr/>
        </p:nvSpPr>
        <p:spPr bwMode="auto">
          <a:xfrm>
            <a:off x="4572000" y="2000240"/>
            <a:ext cx="3168650" cy="835025"/>
          </a:xfrm>
          <a:prstGeom prst="rect">
            <a:avLst/>
          </a:prstGeom>
          <a:solidFill>
            <a:srgbClr val="CC99FF"/>
          </a:solidFill>
          <a:ln w="9525">
            <a:solidFill>
              <a:schemeClr val="tx1"/>
            </a:solidFill>
            <a:miter lim="800000"/>
            <a:headEnd/>
            <a:tailEnd/>
          </a:ln>
          <a:effectLst/>
        </p:spPr>
        <p:txBody>
          <a:bodyPr>
            <a:spAutoFit/>
          </a:bodyPr>
          <a:lstStyle/>
          <a:p>
            <a:pPr algn="l">
              <a:spcBef>
                <a:spcPct val="50000"/>
              </a:spcBef>
            </a:pPr>
            <a:r>
              <a:rPr lang="en-CA" sz="1600" b="1"/>
              <a:t>KDC = Key Distribution Centre</a:t>
            </a:r>
            <a:r>
              <a:rPr lang="en-CA" sz="1600"/>
              <a:t/>
            </a:r>
            <a:br>
              <a:rPr lang="en-CA" sz="1600"/>
            </a:br>
            <a:r>
              <a:rPr lang="en-CA" sz="1600"/>
              <a:t>AS = Authentication Service</a:t>
            </a:r>
            <a:br>
              <a:rPr lang="en-CA" sz="1600"/>
            </a:br>
            <a:r>
              <a:rPr lang="en-CA" sz="1600"/>
              <a:t>TGS = Ticket Granting Service</a:t>
            </a:r>
          </a:p>
        </p:txBody>
      </p:sp>
      <p:sp>
        <p:nvSpPr>
          <p:cNvPr id="312327" name="Text Box 7"/>
          <p:cNvSpPr txBox="1">
            <a:spLocks noChangeArrowheads="1"/>
          </p:cNvSpPr>
          <p:nvPr/>
        </p:nvSpPr>
        <p:spPr bwMode="auto">
          <a:xfrm>
            <a:off x="4786314" y="5000636"/>
            <a:ext cx="3024187" cy="1079500"/>
          </a:xfrm>
          <a:prstGeom prst="rect">
            <a:avLst/>
          </a:prstGeom>
          <a:solidFill>
            <a:srgbClr val="FFCC99"/>
          </a:solidFill>
          <a:ln w="9525">
            <a:solidFill>
              <a:schemeClr val="tx1"/>
            </a:solidFill>
            <a:miter lim="800000"/>
            <a:headEnd/>
            <a:tailEnd/>
          </a:ln>
          <a:effectLst/>
        </p:spPr>
        <p:txBody>
          <a:bodyPr>
            <a:spAutoFit/>
          </a:bodyPr>
          <a:lstStyle/>
          <a:p>
            <a:pPr algn="l">
              <a:spcBef>
                <a:spcPct val="50000"/>
              </a:spcBef>
            </a:pPr>
            <a:r>
              <a:rPr lang="en-CA" sz="1600" b="1" dirty="0"/>
              <a:t>P1 Kerberos client, user</a:t>
            </a:r>
            <a:br>
              <a:rPr lang="en-CA" sz="1600" b="1" dirty="0"/>
            </a:br>
            <a:r>
              <a:rPr lang="en-CA" sz="1600" dirty="0"/>
              <a:t>TGT = Ticket Granting Ticket</a:t>
            </a:r>
            <a:br>
              <a:rPr lang="en-CA" sz="1600" dirty="0"/>
            </a:br>
            <a:r>
              <a:rPr lang="en-CA" sz="1600" dirty="0"/>
              <a:t>client/server session key</a:t>
            </a:r>
            <a:br>
              <a:rPr lang="en-CA" sz="1600" dirty="0"/>
            </a:br>
            <a:r>
              <a:rPr lang="en-CA" sz="1600" dirty="0"/>
              <a:t>ST = service ticket</a:t>
            </a:r>
          </a:p>
        </p:txBody>
      </p:sp>
      <p:sp>
        <p:nvSpPr>
          <p:cNvPr id="312329" name="Text Box 9"/>
          <p:cNvSpPr txBox="1">
            <a:spLocks noChangeArrowheads="1"/>
          </p:cNvSpPr>
          <p:nvPr/>
        </p:nvSpPr>
        <p:spPr bwMode="auto">
          <a:xfrm>
            <a:off x="5364163" y="3357563"/>
            <a:ext cx="592137" cy="336550"/>
          </a:xfrm>
          <a:prstGeom prst="rect">
            <a:avLst/>
          </a:prstGeom>
          <a:noFill/>
          <a:ln w="9525">
            <a:noFill/>
            <a:miter lim="800000"/>
            <a:headEnd/>
            <a:tailEnd/>
          </a:ln>
          <a:effectLst/>
        </p:spPr>
        <p:txBody>
          <a:bodyPr wrap="none">
            <a:spAutoFit/>
          </a:bodyPr>
          <a:lstStyle/>
          <a:p>
            <a:pPr algn="l">
              <a:spcBef>
                <a:spcPct val="0"/>
              </a:spcBef>
            </a:pPr>
            <a:r>
              <a:rPr lang="en-CA" sz="1600">
                <a:solidFill>
                  <a:schemeClr val="hlink"/>
                </a:solidFill>
              </a:rPr>
              <a:t>1 - 4</a:t>
            </a:r>
          </a:p>
        </p:txBody>
      </p:sp>
      <p:sp>
        <p:nvSpPr>
          <p:cNvPr id="312330" name="Text Box 10"/>
          <p:cNvSpPr txBox="1">
            <a:spLocks noChangeArrowheads="1"/>
          </p:cNvSpPr>
          <p:nvPr/>
        </p:nvSpPr>
        <p:spPr bwMode="auto">
          <a:xfrm>
            <a:off x="6911975" y="3357562"/>
            <a:ext cx="2232025" cy="650875"/>
          </a:xfrm>
          <a:prstGeom prst="rect">
            <a:avLst/>
          </a:prstGeom>
          <a:solidFill>
            <a:srgbClr val="FFFF99"/>
          </a:solidFill>
          <a:ln w="9525">
            <a:solidFill>
              <a:schemeClr val="tx1"/>
            </a:solidFill>
            <a:miter lim="800000"/>
            <a:headEnd/>
            <a:tailEnd/>
          </a:ln>
          <a:effectLst/>
        </p:spPr>
        <p:txBody>
          <a:bodyPr>
            <a:spAutoFit/>
          </a:bodyPr>
          <a:lstStyle/>
          <a:p>
            <a:pPr algn="l">
              <a:spcBef>
                <a:spcPct val="50000"/>
              </a:spcBef>
            </a:pPr>
            <a:r>
              <a:rPr lang="en-CA" sz="1800" b="1"/>
              <a:t>P2 Kerberos Application server</a:t>
            </a:r>
            <a:endParaRPr lang="en-CA" sz="1800"/>
          </a:p>
        </p:txBody>
      </p:sp>
      <p:sp>
        <p:nvSpPr>
          <p:cNvPr id="312332" name="Text Box 12"/>
          <p:cNvSpPr txBox="1">
            <a:spLocks noChangeArrowheads="1"/>
          </p:cNvSpPr>
          <p:nvPr/>
        </p:nvSpPr>
        <p:spPr bwMode="auto">
          <a:xfrm>
            <a:off x="7286644" y="4429132"/>
            <a:ext cx="592138" cy="336550"/>
          </a:xfrm>
          <a:prstGeom prst="rect">
            <a:avLst/>
          </a:prstGeom>
          <a:noFill/>
          <a:ln w="9525">
            <a:noFill/>
            <a:miter lim="800000"/>
            <a:headEnd/>
            <a:tailEnd/>
          </a:ln>
          <a:effectLst/>
        </p:spPr>
        <p:txBody>
          <a:bodyPr wrap="none">
            <a:spAutoFit/>
          </a:bodyPr>
          <a:lstStyle/>
          <a:p>
            <a:pPr algn="l">
              <a:spcBef>
                <a:spcPct val="0"/>
              </a:spcBef>
            </a:pPr>
            <a:r>
              <a:rPr lang="en-CA" sz="1600" dirty="0">
                <a:solidFill>
                  <a:schemeClr val="hlink"/>
                </a:solidFill>
              </a:rPr>
              <a:t>5 - 6</a:t>
            </a:r>
          </a:p>
        </p:txBody>
      </p:sp>
      <p:cxnSp>
        <p:nvCxnSpPr>
          <p:cNvPr id="312335" name="AutoShape 15"/>
          <p:cNvCxnSpPr>
            <a:cxnSpLocks noChangeShapeType="1"/>
            <a:stCxn id="312327" idx="0"/>
            <a:endCxn id="312326" idx="2"/>
          </p:cNvCxnSpPr>
          <p:nvPr/>
        </p:nvCxnSpPr>
        <p:spPr bwMode="auto">
          <a:xfrm rot="16200000" flipV="1">
            <a:off x="5144682" y="3846909"/>
            <a:ext cx="2165371" cy="142083"/>
          </a:xfrm>
          <a:prstGeom prst="straightConnector1">
            <a:avLst/>
          </a:prstGeom>
          <a:noFill/>
          <a:ln w="25400">
            <a:solidFill>
              <a:schemeClr val="tx1"/>
            </a:solidFill>
            <a:round/>
            <a:headEnd type="triangle" w="med" len="med"/>
            <a:tailEnd type="triangle" w="med" len="med"/>
          </a:ln>
          <a:effectLst/>
        </p:spPr>
      </p:cxnSp>
      <p:cxnSp>
        <p:nvCxnSpPr>
          <p:cNvPr id="312336" name="AutoShape 16"/>
          <p:cNvCxnSpPr>
            <a:cxnSpLocks noChangeShapeType="1"/>
            <a:stCxn id="312327" idx="3"/>
            <a:endCxn id="312330" idx="2"/>
          </p:cNvCxnSpPr>
          <p:nvPr/>
        </p:nvCxnSpPr>
        <p:spPr bwMode="auto">
          <a:xfrm flipV="1">
            <a:off x="7810501" y="4008437"/>
            <a:ext cx="217487" cy="1531949"/>
          </a:xfrm>
          <a:prstGeom prst="straightConnector1">
            <a:avLst/>
          </a:prstGeom>
          <a:noFill/>
          <a:ln w="25400">
            <a:solidFill>
              <a:schemeClr val="tx1"/>
            </a:solidFill>
            <a:round/>
            <a:headEnd type="triangle" w="med" len="med"/>
            <a:tailEnd type="triangle" w="med" len="med"/>
          </a:ln>
          <a:effectLst/>
        </p:spPr>
      </p:cxnSp>
      <p:sp>
        <p:nvSpPr>
          <p:cNvPr id="15" name="Footer Placeholder 14"/>
          <p:cNvSpPr>
            <a:spLocks noGrp="1"/>
          </p:cNvSpPr>
          <p:nvPr>
            <p:ph type="ftr" sz="quarter" idx="11"/>
          </p:nvPr>
        </p:nvSpPr>
        <p:spPr/>
        <p:txBody>
          <a:bodyPr/>
          <a:lstStyle/>
          <a:p>
            <a:r>
              <a:rPr lang="en-US" smtClean="0"/>
              <a:t>L02 Access Controls</a:t>
            </a:r>
            <a:endParaRPr 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714348" y="571480"/>
            <a:ext cx="7981976" cy="5857916"/>
          </a:xfrm>
        </p:spPr>
        <p:txBody>
          <a:bodyPr>
            <a:noAutofit/>
          </a:bodyPr>
          <a:lstStyle/>
          <a:p>
            <a:pPr algn="ctr">
              <a:buNone/>
            </a:pPr>
            <a:r>
              <a:rPr lang="en-US" sz="1600" b="1" dirty="0" smtClean="0"/>
              <a:t>Kerberos Logon process</a:t>
            </a:r>
          </a:p>
          <a:p>
            <a:pPr marL="514350" indent="-514350">
              <a:buFont typeface="+mj-lt"/>
              <a:buAutoNum type="arabicPeriod"/>
            </a:pPr>
            <a:r>
              <a:rPr lang="en-US" sz="1600" dirty="0" smtClean="0"/>
              <a:t>The user types username and password into the client</a:t>
            </a:r>
          </a:p>
          <a:p>
            <a:pPr marL="514350" indent="-514350">
              <a:buFont typeface="+mj-lt"/>
              <a:buAutoNum type="arabicPeriod"/>
            </a:pPr>
            <a:r>
              <a:rPr lang="en-US" sz="1600" dirty="0" smtClean="0"/>
              <a:t>The client encrypts the credentials with DES(data encryption standard) for transmission to the KDC.</a:t>
            </a:r>
          </a:p>
          <a:p>
            <a:pPr marL="514350" indent="-514350">
              <a:buFont typeface="+mj-lt"/>
              <a:buAutoNum type="arabicPeriod"/>
            </a:pPr>
            <a:r>
              <a:rPr lang="en-US" sz="1600" dirty="0" smtClean="0"/>
              <a:t>The KDC verifies the user credentials</a:t>
            </a:r>
          </a:p>
          <a:p>
            <a:pPr marL="514350" indent="-514350">
              <a:buFont typeface="+mj-lt"/>
              <a:buAutoNum type="arabicPeriod"/>
            </a:pPr>
            <a:r>
              <a:rPr lang="en-US" sz="1600" dirty="0" smtClean="0"/>
              <a:t>The KDC generates a TGT by hashing the user’s password</a:t>
            </a:r>
          </a:p>
          <a:p>
            <a:pPr marL="514350" indent="-514350">
              <a:buFont typeface="+mj-lt"/>
              <a:buAutoNum type="arabicPeriod"/>
            </a:pPr>
            <a:r>
              <a:rPr lang="en-US" sz="1600" dirty="0" smtClean="0"/>
              <a:t>The TGT is encrypted with DES for transmission to the client</a:t>
            </a:r>
          </a:p>
          <a:p>
            <a:pPr marL="514350" indent="-514350">
              <a:buFont typeface="+mj-lt"/>
              <a:buAutoNum type="arabicPeriod"/>
            </a:pPr>
            <a:r>
              <a:rPr lang="en-US" sz="1600" dirty="0" smtClean="0"/>
              <a:t>The client installs the TGT for use until it expires.</a:t>
            </a:r>
          </a:p>
          <a:p>
            <a:pPr marL="514350" indent="-514350">
              <a:buNone/>
            </a:pPr>
            <a:endParaRPr lang="en-US" sz="1600" dirty="0" smtClean="0"/>
          </a:p>
          <a:p>
            <a:pPr algn="ctr">
              <a:buNone/>
            </a:pPr>
            <a:r>
              <a:rPr lang="en-US" sz="1600" b="1" dirty="0" smtClean="0"/>
              <a:t>Kerberos server or service access process</a:t>
            </a:r>
          </a:p>
          <a:p>
            <a:pPr marL="514350" indent="-514350">
              <a:buFont typeface="+mj-lt"/>
              <a:buAutoNum type="arabicPeriod"/>
            </a:pPr>
            <a:r>
              <a:rPr lang="en-US" sz="1600" dirty="0" smtClean="0"/>
              <a:t>The client sends its TGT back to the KDC with a request for access to a server or service.</a:t>
            </a:r>
          </a:p>
          <a:p>
            <a:pPr marL="514350" indent="-514350">
              <a:buFont typeface="+mj-lt"/>
              <a:buAutoNum type="arabicPeriod"/>
            </a:pPr>
            <a:r>
              <a:rPr lang="en-US" sz="1600" dirty="0" smtClean="0"/>
              <a:t>KDC verifies the ongoing validity of the TGT and checks its access control matrix to verify that the user has sufficient privilege to access the requested resources.</a:t>
            </a:r>
          </a:p>
          <a:p>
            <a:pPr marL="514350" indent="-514350">
              <a:buFont typeface="+mj-lt"/>
              <a:buAutoNum type="arabicPeriod"/>
            </a:pPr>
            <a:r>
              <a:rPr lang="en-US" sz="1600" dirty="0" smtClean="0"/>
              <a:t>A ST is generated and sent to the client</a:t>
            </a:r>
          </a:p>
          <a:p>
            <a:pPr marL="514350" indent="-514350">
              <a:buFont typeface="+mj-lt"/>
              <a:buAutoNum type="arabicPeriod"/>
            </a:pPr>
            <a:r>
              <a:rPr lang="en-US" sz="1600" dirty="0" smtClean="0"/>
              <a:t>The client sends the ST to the server or service host.</a:t>
            </a:r>
          </a:p>
          <a:p>
            <a:pPr marL="514350" indent="-514350">
              <a:buFont typeface="+mj-lt"/>
              <a:buAutoNum type="arabicPeriod"/>
            </a:pPr>
            <a:r>
              <a:rPr lang="en-US" sz="1600" dirty="0" smtClean="0"/>
              <a:t>The server or service host verifies the validity of the ST with the KDC</a:t>
            </a:r>
          </a:p>
          <a:p>
            <a:pPr marL="514350" indent="-514350">
              <a:buFont typeface="+mj-lt"/>
              <a:buAutoNum type="arabicPeriod"/>
            </a:pPr>
            <a:r>
              <a:rPr lang="en-US" sz="1600" dirty="0" smtClean="0"/>
              <a:t>Once identity and authorization is verified, Kerberos activity is complete. The server or service hast then opens a session with the client and begins communications or data transmission.</a:t>
            </a:r>
            <a:endParaRPr lang="en-US" sz="1600" dirty="0"/>
          </a:p>
        </p:txBody>
      </p:sp>
      <p:sp>
        <p:nvSpPr>
          <p:cNvPr id="5" name="Footer Placeholder 4"/>
          <p:cNvSpPr>
            <a:spLocks noGrp="1"/>
          </p:cNvSpPr>
          <p:nvPr>
            <p:ph type="ftr" sz="quarter" idx="11"/>
          </p:nvPr>
        </p:nvSpPr>
        <p:spPr/>
        <p:txBody>
          <a:bodyPr/>
          <a:lstStyle/>
          <a:p>
            <a:r>
              <a:rPr lang="en-US" smtClean="0"/>
              <a:t>L02 Access Controls</a:t>
            </a:r>
            <a:endParaRPr lang="en-US" dirty="0"/>
          </a:p>
        </p:txBody>
      </p:sp>
      <p:sp>
        <p:nvSpPr>
          <p:cNvPr id="6" name="Slide Number Placeholder 5"/>
          <p:cNvSpPr>
            <a:spLocks noGrp="1"/>
          </p:cNvSpPr>
          <p:nvPr>
            <p:ph type="sldNum" sz="quarter" idx="12"/>
          </p:nvPr>
        </p:nvSpPr>
        <p:spPr/>
        <p:txBody>
          <a:bodyPr/>
          <a:lstStyle/>
          <a:p>
            <a:fld id="{F3BB694F-286E-4A65-92D2-B13F06A71EF5}" type="slidenum">
              <a:rPr lang="en-US" smtClean="0"/>
              <a:pPr/>
              <a:t>39</a:t>
            </a:fld>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5458" name="Rectangle 2"/>
          <p:cNvSpPr>
            <a:spLocks noGrp="1" noChangeArrowheads="1"/>
          </p:cNvSpPr>
          <p:nvPr>
            <p:ph type="title"/>
          </p:nvPr>
        </p:nvSpPr>
        <p:spPr>
          <a:ln/>
        </p:spPr>
        <p:txBody>
          <a:bodyPr/>
          <a:lstStyle/>
          <a:p>
            <a:r>
              <a:rPr lang="en-CA" dirty="0"/>
              <a:t>Subject / Object Relationship</a:t>
            </a:r>
          </a:p>
        </p:txBody>
      </p:sp>
      <p:sp>
        <p:nvSpPr>
          <p:cNvPr id="275460" name="Rectangle 4"/>
          <p:cNvSpPr>
            <a:spLocks noGrp="1" noChangeArrowheads="1"/>
          </p:cNvSpPr>
          <p:nvPr>
            <p:ph sz="half" idx="1"/>
          </p:nvPr>
        </p:nvSpPr>
        <p:spPr/>
        <p:txBody>
          <a:bodyPr>
            <a:normAutofit fontScale="85000" lnSpcReduction="20000"/>
          </a:bodyPr>
          <a:lstStyle/>
          <a:p>
            <a:pPr marL="263525" indent="-263525">
              <a:lnSpc>
                <a:spcPct val="90000"/>
              </a:lnSpc>
              <a:buNone/>
            </a:pPr>
            <a:r>
              <a:rPr lang="en-CA" sz="2400" dirty="0"/>
              <a:t>Subject</a:t>
            </a:r>
          </a:p>
          <a:p>
            <a:pPr marL="263525" indent="-263525">
              <a:lnSpc>
                <a:spcPct val="90000"/>
              </a:lnSpc>
              <a:buFontTx/>
              <a:buChar char="•"/>
            </a:pPr>
            <a:r>
              <a:rPr lang="en-CA" sz="2400" dirty="0"/>
              <a:t>Any </a:t>
            </a:r>
            <a:r>
              <a:rPr lang="en-CA" sz="2400" dirty="0" smtClean="0"/>
              <a:t>user, process, file, computer, database, etc</a:t>
            </a:r>
          </a:p>
          <a:p>
            <a:pPr marL="263525" indent="-263525">
              <a:lnSpc>
                <a:spcPct val="90000"/>
              </a:lnSpc>
              <a:buFontTx/>
              <a:buChar char="•"/>
            </a:pPr>
            <a:r>
              <a:rPr lang="en-CA" sz="2400" dirty="0" smtClean="0"/>
              <a:t>Active participant</a:t>
            </a:r>
          </a:p>
          <a:p>
            <a:pPr marL="263525" indent="-263525">
              <a:lnSpc>
                <a:spcPct val="90000"/>
              </a:lnSpc>
              <a:buFontTx/>
              <a:buChar char="•"/>
            </a:pPr>
            <a:endParaRPr lang="en-CA" sz="2400" dirty="0"/>
          </a:p>
          <a:p>
            <a:pPr marL="263525" indent="-263525">
              <a:lnSpc>
                <a:spcPct val="90000"/>
              </a:lnSpc>
              <a:buNone/>
            </a:pPr>
            <a:r>
              <a:rPr lang="en-CA" sz="2400" dirty="0"/>
              <a:t>Object</a:t>
            </a:r>
          </a:p>
          <a:p>
            <a:pPr marL="263525" indent="-263525">
              <a:lnSpc>
                <a:spcPct val="90000"/>
              </a:lnSpc>
            </a:pPr>
            <a:r>
              <a:rPr lang="en-CA" sz="2400" dirty="0" smtClean="0"/>
              <a:t>User, program, process, file, computer, database, etc</a:t>
            </a:r>
          </a:p>
          <a:p>
            <a:pPr marL="263525" indent="-263525">
              <a:lnSpc>
                <a:spcPct val="90000"/>
              </a:lnSpc>
              <a:buFontTx/>
              <a:buChar char="•"/>
            </a:pPr>
            <a:r>
              <a:rPr lang="en-CA" sz="2400" dirty="0" smtClean="0"/>
              <a:t>Passive participant</a:t>
            </a:r>
          </a:p>
          <a:p>
            <a:pPr marL="263525" indent="-263525">
              <a:lnSpc>
                <a:spcPct val="90000"/>
              </a:lnSpc>
              <a:buNone/>
            </a:pPr>
            <a:endParaRPr lang="en-CA" sz="2400" dirty="0" smtClean="0"/>
          </a:p>
          <a:p>
            <a:pPr marL="263525" indent="-263525">
              <a:lnSpc>
                <a:spcPct val="90000"/>
              </a:lnSpc>
              <a:buNone/>
            </a:pPr>
            <a:r>
              <a:rPr lang="en-CA" sz="2400" dirty="0" smtClean="0"/>
              <a:t>Access</a:t>
            </a:r>
            <a:endParaRPr lang="en-CA" sz="2400" dirty="0"/>
          </a:p>
          <a:p>
            <a:pPr marL="263525" indent="-263525">
              <a:lnSpc>
                <a:spcPct val="90000"/>
              </a:lnSpc>
              <a:buFontTx/>
              <a:buChar char="•"/>
            </a:pPr>
            <a:r>
              <a:rPr lang="en-CA" sz="2400" dirty="0"/>
              <a:t>Read, write, execute, query, </a:t>
            </a:r>
            <a:r>
              <a:rPr lang="en-CA" sz="2400" dirty="0" smtClean="0"/>
              <a:t>etc</a:t>
            </a:r>
          </a:p>
          <a:p>
            <a:pPr marL="263525" indent="-263525">
              <a:lnSpc>
                <a:spcPct val="90000"/>
              </a:lnSpc>
              <a:buFontTx/>
              <a:buChar char="•"/>
            </a:pPr>
            <a:r>
              <a:rPr lang="en-CA" sz="2400" dirty="0" smtClean="0"/>
              <a:t>Transfer of information from an object to a subject</a:t>
            </a:r>
            <a:endParaRPr lang="en-CA" sz="2400" dirty="0"/>
          </a:p>
        </p:txBody>
      </p:sp>
      <p:sp>
        <p:nvSpPr>
          <p:cNvPr id="16" name="Content Placeholder 15"/>
          <p:cNvSpPr>
            <a:spLocks noGrp="1"/>
          </p:cNvSpPr>
          <p:nvPr>
            <p:ph sz="half" idx="2"/>
          </p:nvPr>
        </p:nvSpPr>
        <p:spPr/>
        <p:txBody>
          <a:bodyPr>
            <a:normAutofit fontScale="85000" lnSpcReduction="20000"/>
          </a:bodyPr>
          <a:lstStyle/>
          <a:p>
            <a:endParaRPr lang="en-US" dirty="0"/>
          </a:p>
        </p:txBody>
      </p:sp>
      <p:sp>
        <p:nvSpPr>
          <p:cNvPr id="15" name="Slide Number Placeholder 5"/>
          <p:cNvSpPr>
            <a:spLocks noGrp="1"/>
          </p:cNvSpPr>
          <p:nvPr>
            <p:ph type="sldNum" sz="quarter" idx="12"/>
          </p:nvPr>
        </p:nvSpPr>
        <p:spPr/>
        <p:txBody>
          <a:bodyPr/>
          <a:lstStyle/>
          <a:p>
            <a:fld id="{9139B01E-EEEC-460C-9974-3C9F067D1FA6}" type="slidenum">
              <a:rPr lang="en-US"/>
              <a:pPr/>
              <a:t>4</a:t>
            </a:fld>
            <a:endParaRPr lang="en-US" dirty="0"/>
          </a:p>
        </p:txBody>
      </p:sp>
      <p:sp>
        <p:nvSpPr>
          <p:cNvPr id="275462" name="Oval 6"/>
          <p:cNvSpPr>
            <a:spLocks noChangeArrowheads="1"/>
          </p:cNvSpPr>
          <p:nvPr/>
        </p:nvSpPr>
        <p:spPr bwMode="auto">
          <a:xfrm>
            <a:off x="5148263" y="3500438"/>
            <a:ext cx="576262" cy="649287"/>
          </a:xfrm>
          <a:prstGeom prst="ellipse">
            <a:avLst/>
          </a:prstGeom>
          <a:noFill/>
          <a:ln w="38100" algn="ctr">
            <a:solidFill>
              <a:schemeClr val="tx1"/>
            </a:solidFill>
            <a:round/>
            <a:headEnd/>
            <a:tailEnd/>
          </a:ln>
          <a:effectLst/>
        </p:spPr>
        <p:txBody>
          <a:bodyPr wrap="none" anchor="ctr"/>
          <a:lstStyle/>
          <a:p>
            <a:endParaRPr lang="en-US" dirty="0"/>
          </a:p>
        </p:txBody>
      </p:sp>
      <p:sp>
        <p:nvSpPr>
          <p:cNvPr id="275463" name="Line 7"/>
          <p:cNvSpPr>
            <a:spLocks noChangeShapeType="1"/>
          </p:cNvSpPr>
          <p:nvPr/>
        </p:nvSpPr>
        <p:spPr bwMode="auto">
          <a:xfrm>
            <a:off x="5435600" y="4149725"/>
            <a:ext cx="0" cy="647700"/>
          </a:xfrm>
          <a:prstGeom prst="line">
            <a:avLst/>
          </a:prstGeom>
          <a:noFill/>
          <a:ln w="38100">
            <a:solidFill>
              <a:schemeClr val="tx1"/>
            </a:solidFill>
            <a:round/>
            <a:headEnd/>
            <a:tailEnd/>
          </a:ln>
          <a:effectLst/>
        </p:spPr>
        <p:txBody>
          <a:bodyPr/>
          <a:lstStyle/>
          <a:p>
            <a:endParaRPr lang="en-US" dirty="0"/>
          </a:p>
        </p:txBody>
      </p:sp>
      <p:sp>
        <p:nvSpPr>
          <p:cNvPr id="275464" name="Line 8"/>
          <p:cNvSpPr>
            <a:spLocks noChangeShapeType="1"/>
          </p:cNvSpPr>
          <p:nvPr/>
        </p:nvSpPr>
        <p:spPr bwMode="auto">
          <a:xfrm>
            <a:off x="5076825" y="4365625"/>
            <a:ext cx="790575" cy="0"/>
          </a:xfrm>
          <a:prstGeom prst="line">
            <a:avLst/>
          </a:prstGeom>
          <a:noFill/>
          <a:ln w="38100">
            <a:solidFill>
              <a:schemeClr val="tx1"/>
            </a:solidFill>
            <a:round/>
            <a:headEnd/>
            <a:tailEnd/>
          </a:ln>
          <a:effectLst/>
        </p:spPr>
        <p:txBody>
          <a:bodyPr/>
          <a:lstStyle/>
          <a:p>
            <a:endParaRPr lang="en-US" dirty="0"/>
          </a:p>
        </p:txBody>
      </p:sp>
      <p:sp>
        <p:nvSpPr>
          <p:cNvPr id="275465" name="Line 9"/>
          <p:cNvSpPr>
            <a:spLocks noChangeShapeType="1"/>
          </p:cNvSpPr>
          <p:nvPr/>
        </p:nvSpPr>
        <p:spPr bwMode="auto">
          <a:xfrm flipH="1">
            <a:off x="5003800" y="4724400"/>
            <a:ext cx="431800" cy="720725"/>
          </a:xfrm>
          <a:prstGeom prst="line">
            <a:avLst/>
          </a:prstGeom>
          <a:noFill/>
          <a:ln w="38100">
            <a:solidFill>
              <a:schemeClr val="tx1"/>
            </a:solidFill>
            <a:round/>
            <a:headEnd/>
            <a:tailEnd/>
          </a:ln>
          <a:effectLst/>
        </p:spPr>
        <p:txBody>
          <a:bodyPr/>
          <a:lstStyle/>
          <a:p>
            <a:endParaRPr lang="en-US" dirty="0"/>
          </a:p>
        </p:txBody>
      </p:sp>
      <p:sp>
        <p:nvSpPr>
          <p:cNvPr id="275466" name="Line 10"/>
          <p:cNvSpPr>
            <a:spLocks noChangeShapeType="1"/>
          </p:cNvSpPr>
          <p:nvPr/>
        </p:nvSpPr>
        <p:spPr bwMode="auto">
          <a:xfrm>
            <a:off x="5435600" y="4724400"/>
            <a:ext cx="431800" cy="720725"/>
          </a:xfrm>
          <a:prstGeom prst="line">
            <a:avLst/>
          </a:prstGeom>
          <a:noFill/>
          <a:ln w="38100">
            <a:solidFill>
              <a:schemeClr val="tx1"/>
            </a:solidFill>
            <a:round/>
            <a:headEnd/>
            <a:tailEnd/>
          </a:ln>
          <a:effectLst/>
        </p:spPr>
        <p:txBody>
          <a:bodyPr/>
          <a:lstStyle/>
          <a:p>
            <a:endParaRPr lang="en-US" dirty="0"/>
          </a:p>
        </p:txBody>
      </p:sp>
      <p:sp>
        <p:nvSpPr>
          <p:cNvPr id="275467" name="Line 11"/>
          <p:cNvSpPr>
            <a:spLocks noChangeShapeType="1"/>
          </p:cNvSpPr>
          <p:nvPr/>
        </p:nvSpPr>
        <p:spPr bwMode="auto">
          <a:xfrm>
            <a:off x="5940425" y="4581525"/>
            <a:ext cx="1152525" cy="0"/>
          </a:xfrm>
          <a:prstGeom prst="line">
            <a:avLst/>
          </a:prstGeom>
          <a:noFill/>
          <a:ln w="38100">
            <a:solidFill>
              <a:schemeClr val="tx1"/>
            </a:solidFill>
            <a:round/>
            <a:headEnd/>
            <a:tailEnd type="triangle" w="med" len="med"/>
          </a:ln>
          <a:effectLst/>
        </p:spPr>
        <p:txBody>
          <a:bodyPr/>
          <a:lstStyle/>
          <a:p>
            <a:endParaRPr lang="en-US" dirty="0"/>
          </a:p>
        </p:txBody>
      </p:sp>
      <p:sp>
        <p:nvSpPr>
          <p:cNvPr id="275468" name="AutoShape 12"/>
          <p:cNvSpPr>
            <a:spLocks noChangeArrowheads="1"/>
          </p:cNvSpPr>
          <p:nvPr/>
        </p:nvSpPr>
        <p:spPr bwMode="auto">
          <a:xfrm>
            <a:off x="7308850" y="4076700"/>
            <a:ext cx="1079500" cy="1296988"/>
          </a:xfrm>
          <a:prstGeom prst="can">
            <a:avLst>
              <a:gd name="adj" fmla="val 30037"/>
            </a:avLst>
          </a:prstGeom>
          <a:solidFill>
            <a:schemeClr val="accent1"/>
          </a:solidFill>
          <a:ln w="38100">
            <a:solidFill>
              <a:schemeClr val="tx1"/>
            </a:solidFill>
            <a:round/>
            <a:headEnd/>
            <a:tailEnd/>
          </a:ln>
          <a:effectLst/>
        </p:spPr>
        <p:txBody>
          <a:bodyPr wrap="none" anchor="ctr"/>
          <a:lstStyle/>
          <a:p>
            <a:endParaRPr lang="en-US" dirty="0"/>
          </a:p>
        </p:txBody>
      </p:sp>
      <p:sp>
        <p:nvSpPr>
          <p:cNvPr id="275469" name="Text Box 13"/>
          <p:cNvSpPr txBox="1">
            <a:spLocks noChangeArrowheads="1"/>
          </p:cNvSpPr>
          <p:nvPr/>
        </p:nvSpPr>
        <p:spPr bwMode="auto">
          <a:xfrm>
            <a:off x="4714876" y="5500702"/>
            <a:ext cx="1657350" cy="396875"/>
          </a:xfrm>
          <a:prstGeom prst="rect">
            <a:avLst/>
          </a:prstGeom>
          <a:noFill/>
          <a:ln w="38100" algn="ctr">
            <a:noFill/>
            <a:miter lim="800000"/>
            <a:headEnd/>
            <a:tailEnd/>
          </a:ln>
          <a:effectLst/>
        </p:spPr>
        <p:txBody>
          <a:bodyPr>
            <a:spAutoFit/>
          </a:bodyPr>
          <a:lstStyle/>
          <a:p>
            <a:pPr marL="342900" indent="-342900" algn="ctr" defTabSz="914400">
              <a:spcBef>
                <a:spcPct val="50000"/>
              </a:spcBef>
            </a:pPr>
            <a:r>
              <a:rPr lang="en-CA" dirty="0"/>
              <a:t>Subject</a:t>
            </a:r>
          </a:p>
        </p:txBody>
      </p:sp>
      <p:sp>
        <p:nvSpPr>
          <p:cNvPr id="275470" name="Text Box 14"/>
          <p:cNvSpPr txBox="1">
            <a:spLocks noChangeArrowheads="1"/>
          </p:cNvSpPr>
          <p:nvPr/>
        </p:nvSpPr>
        <p:spPr bwMode="auto">
          <a:xfrm>
            <a:off x="5715008" y="4214818"/>
            <a:ext cx="1657350" cy="396875"/>
          </a:xfrm>
          <a:prstGeom prst="rect">
            <a:avLst/>
          </a:prstGeom>
          <a:noFill/>
          <a:ln w="38100" algn="ctr">
            <a:noFill/>
            <a:miter lim="800000"/>
            <a:headEnd/>
            <a:tailEnd/>
          </a:ln>
          <a:effectLst/>
        </p:spPr>
        <p:txBody>
          <a:bodyPr>
            <a:spAutoFit/>
          </a:bodyPr>
          <a:lstStyle/>
          <a:p>
            <a:pPr marL="342900" indent="-342900" algn="ctr" defTabSz="914400">
              <a:spcBef>
                <a:spcPct val="50000"/>
              </a:spcBef>
            </a:pPr>
            <a:r>
              <a:rPr lang="en-CA" dirty="0"/>
              <a:t>Accesses</a:t>
            </a:r>
          </a:p>
        </p:txBody>
      </p:sp>
      <p:sp>
        <p:nvSpPr>
          <p:cNvPr id="275471" name="Text Box 15"/>
          <p:cNvSpPr txBox="1">
            <a:spLocks noChangeArrowheads="1"/>
          </p:cNvSpPr>
          <p:nvPr/>
        </p:nvSpPr>
        <p:spPr bwMode="auto">
          <a:xfrm>
            <a:off x="7308850" y="4508500"/>
            <a:ext cx="1079500" cy="396875"/>
          </a:xfrm>
          <a:prstGeom prst="rect">
            <a:avLst/>
          </a:prstGeom>
          <a:noFill/>
          <a:ln w="38100" algn="ctr">
            <a:noFill/>
            <a:miter lim="800000"/>
            <a:headEnd/>
            <a:tailEnd/>
          </a:ln>
          <a:effectLst/>
        </p:spPr>
        <p:txBody>
          <a:bodyPr>
            <a:spAutoFit/>
          </a:bodyPr>
          <a:lstStyle/>
          <a:p>
            <a:pPr marL="342900" indent="-342900" defTabSz="914400">
              <a:spcBef>
                <a:spcPct val="50000"/>
              </a:spcBef>
            </a:pPr>
            <a:r>
              <a:rPr lang="en-CA" dirty="0"/>
              <a:t>Object</a:t>
            </a:r>
          </a:p>
        </p:txBody>
      </p:sp>
      <p:sp>
        <p:nvSpPr>
          <p:cNvPr id="17" name="Footer Placeholder 16"/>
          <p:cNvSpPr>
            <a:spLocks noGrp="1"/>
          </p:cNvSpPr>
          <p:nvPr>
            <p:ph type="ftr" sz="quarter" idx="11"/>
          </p:nvPr>
        </p:nvSpPr>
        <p:spPr/>
        <p:txBody>
          <a:bodyPr/>
          <a:lstStyle/>
          <a:p>
            <a:r>
              <a:rPr lang="en-US" dirty="0" smtClean="0"/>
              <a:t>L02 Access Controls</a:t>
            </a:r>
            <a:endParaRPr lang="en-US"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Limitations of Kerberos</a:t>
            </a:r>
            <a:endParaRPr lang="en-US" dirty="0"/>
          </a:p>
        </p:txBody>
      </p:sp>
      <p:sp>
        <p:nvSpPr>
          <p:cNvPr id="3" name="Content Placeholder 2"/>
          <p:cNvSpPr>
            <a:spLocks noGrp="1"/>
          </p:cNvSpPr>
          <p:nvPr>
            <p:ph sz="half" idx="1"/>
          </p:nvPr>
        </p:nvSpPr>
        <p:spPr>
          <a:xfrm>
            <a:off x="685800" y="1981200"/>
            <a:ext cx="7815290" cy="4114800"/>
          </a:xfrm>
        </p:spPr>
        <p:txBody>
          <a:bodyPr>
            <a:normAutofit fontScale="85000" lnSpcReduction="20000"/>
          </a:bodyPr>
          <a:lstStyle/>
          <a:p>
            <a:r>
              <a:rPr lang="en-US" dirty="0" smtClean="0"/>
              <a:t>Kerberos represents a single point of failure – the KDC. If the KDC is compromised, the secret key for every system on the network is also compromised. Also, if a KDC goes offline, no subject authentication can occur.</a:t>
            </a:r>
          </a:p>
          <a:p>
            <a:r>
              <a:rPr lang="en-US" dirty="0" smtClean="0"/>
              <a:t>Dictionary and Brute-force attacks on the initial KDC response to a client may reveal the subject’s password. </a:t>
            </a:r>
          </a:p>
          <a:p>
            <a:r>
              <a:rPr lang="en-US" dirty="0" smtClean="0"/>
              <a:t>Issued tickets are stored in memory on the client and server.</a:t>
            </a:r>
          </a:p>
          <a:p>
            <a:r>
              <a:rPr lang="en-US" dirty="0" smtClean="0"/>
              <a:t>Malicious subjects can replay captured tickets if they are reused with their lifetime window.</a:t>
            </a:r>
          </a:p>
          <a:p>
            <a:endParaRPr lang="en-US" dirty="0"/>
          </a:p>
        </p:txBody>
      </p:sp>
      <p:sp>
        <p:nvSpPr>
          <p:cNvPr id="5" name="Footer Placeholder 4"/>
          <p:cNvSpPr>
            <a:spLocks noGrp="1"/>
          </p:cNvSpPr>
          <p:nvPr>
            <p:ph type="ftr" sz="quarter" idx="11"/>
          </p:nvPr>
        </p:nvSpPr>
        <p:spPr/>
        <p:txBody>
          <a:bodyPr/>
          <a:lstStyle/>
          <a:p>
            <a:r>
              <a:rPr lang="en-US" smtClean="0"/>
              <a:t>L02 Access Controls</a:t>
            </a:r>
            <a:endParaRPr lang="en-US" dirty="0"/>
          </a:p>
        </p:txBody>
      </p:sp>
      <p:sp>
        <p:nvSpPr>
          <p:cNvPr id="6" name="Slide Number Placeholder 5"/>
          <p:cNvSpPr>
            <a:spLocks noGrp="1"/>
          </p:cNvSpPr>
          <p:nvPr>
            <p:ph type="sldNum" sz="quarter" idx="12"/>
          </p:nvPr>
        </p:nvSpPr>
        <p:spPr/>
        <p:txBody>
          <a:bodyPr/>
          <a:lstStyle/>
          <a:p>
            <a:fld id="{F3BB694F-286E-4A65-92D2-B13F06A71EF5}" type="slidenum">
              <a:rPr lang="en-US" smtClean="0"/>
              <a:pPr/>
              <a:t>40</a:t>
            </a:fld>
            <a:endParaRPr lang="en-US"/>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9250" name="Rectangle 2"/>
          <p:cNvSpPr>
            <a:spLocks noGrp="1" noChangeArrowheads="1"/>
          </p:cNvSpPr>
          <p:nvPr>
            <p:ph type="title"/>
          </p:nvPr>
        </p:nvSpPr>
        <p:spPr>
          <a:ln/>
        </p:spPr>
        <p:txBody>
          <a:bodyPr/>
          <a:lstStyle/>
          <a:p>
            <a:r>
              <a:rPr lang="en-CA"/>
              <a:t>Access Control Models</a:t>
            </a:r>
          </a:p>
        </p:txBody>
      </p:sp>
      <p:sp>
        <p:nvSpPr>
          <p:cNvPr id="309251" name="Rectangle 3"/>
          <p:cNvSpPr>
            <a:spLocks noGrp="1" noChangeArrowheads="1"/>
          </p:cNvSpPr>
          <p:nvPr>
            <p:ph idx="1"/>
          </p:nvPr>
        </p:nvSpPr>
        <p:spPr/>
        <p:txBody>
          <a:bodyPr>
            <a:normAutofit fontScale="92500" lnSpcReduction="20000"/>
          </a:bodyPr>
          <a:lstStyle/>
          <a:p>
            <a:r>
              <a:rPr lang="en-CA" sz="1800" dirty="0"/>
              <a:t>Discretionary Access Control (DAC)</a:t>
            </a:r>
          </a:p>
          <a:p>
            <a:pPr lvl="1"/>
            <a:r>
              <a:rPr lang="en-CA" sz="1600" dirty="0"/>
              <a:t>Access control decisions left to the owner of the </a:t>
            </a:r>
            <a:r>
              <a:rPr lang="en-CA" sz="1600" dirty="0" smtClean="0"/>
              <a:t>object and based on identity. </a:t>
            </a:r>
            <a:r>
              <a:rPr lang="en-CA" sz="1600" dirty="0"/>
              <a:t>Commonly uses Access Control Lists (ACL).</a:t>
            </a:r>
          </a:p>
          <a:p>
            <a:pPr lvl="1"/>
            <a:r>
              <a:rPr lang="en-CA" sz="1600" dirty="0"/>
              <a:t>Example:  users have the ability to set sharing permissions for files and folders in their own accounts</a:t>
            </a:r>
            <a:r>
              <a:rPr lang="en-CA" sz="1600" dirty="0" smtClean="0"/>
              <a:t>.</a:t>
            </a:r>
          </a:p>
          <a:p>
            <a:r>
              <a:rPr lang="en-CA" sz="1800" dirty="0" smtClean="0"/>
              <a:t>Nondiscretionary or Rule Based Access Control</a:t>
            </a:r>
          </a:p>
          <a:p>
            <a:pPr lvl="1"/>
            <a:r>
              <a:rPr lang="en-CA" sz="1600" dirty="0" smtClean="0"/>
              <a:t>Access granted on list of rules restrictions or filters, created or authorized by system owners.  Not based on identity</a:t>
            </a:r>
            <a:r>
              <a:rPr lang="en-CA" sz="1600" dirty="0" smtClean="0"/>
              <a:t>.</a:t>
            </a:r>
          </a:p>
          <a:p>
            <a:pPr lvl="1"/>
            <a:r>
              <a:rPr lang="en-CA" sz="1600" dirty="0" smtClean="0"/>
              <a:t>Access is managed by static set of rules that governs the whole environment (in other words, centrally controlled management system).</a:t>
            </a:r>
            <a:endParaRPr lang="en-CA" sz="1600" dirty="0" smtClean="0"/>
          </a:p>
          <a:p>
            <a:pPr lvl="1"/>
            <a:r>
              <a:rPr lang="en-CA" sz="1600" dirty="0" smtClean="0"/>
              <a:t>Example: firewall rule </a:t>
            </a:r>
            <a:r>
              <a:rPr lang="en-CA" sz="1600" dirty="0" smtClean="0"/>
              <a:t>set, </a:t>
            </a:r>
            <a:endParaRPr lang="en-CA" sz="1600" dirty="0" smtClean="0"/>
          </a:p>
          <a:p>
            <a:r>
              <a:rPr lang="en-CA" sz="1800" dirty="0" smtClean="0"/>
              <a:t>Mandatory </a:t>
            </a:r>
            <a:r>
              <a:rPr lang="en-CA" sz="1800" dirty="0"/>
              <a:t>Access Control (MAC)</a:t>
            </a:r>
          </a:p>
          <a:p>
            <a:pPr lvl="1"/>
            <a:r>
              <a:rPr lang="en-CA" sz="1600" dirty="0"/>
              <a:t>Operating system has final say about access based on the privileges of the subject, and the sensitivity of the object.</a:t>
            </a:r>
          </a:p>
          <a:p>
            <a:pPr lvl="1"/>
            <a:r>
              <a:rPr lang="en-CA" sz="1600" dirty="0"/>
              <a:t>Access determined by the owner and the system.  Access is based on </a:t>
            </a:r>
            <a:r>
              <a:rPr lang="en-CA" sz="1600" b="1" dirty="0"/>
              <a:t>security labels</a:t>
            </a:r>
            <a:r>
              <a:rPr lang="en-CA" sz="1600" dirty="0"/>
              <a:t>, and </a:t>
            </a:r>
            <a:r>
              <a:rPr lang="en-CA" sz="1600" dirty="0" smtClean="0"/>
              <a:t>subject’s </a:t>
            </a:r>
            <a:r>
              <a:rPr lang="en-CA" sz="1600" b="1" dirty="0"/>
              <a:t>security </a:t>
            </a:r>
            <a:r>
              <a:rPr lang="en-CA" sz="1600" b="1" dirty="0" smtClean="0"/>
              <a:t>clearance</a:t>
            </a:r>
          </a:p>
          <a:p>
            <a:pPr lvl="1"/>
            <a:r>
              <a:rPr lang="en-CA" sz="1600" dirty="0" smtClean="0"/>
              <a:t>Prohibitive not permissive – deny-all-else approach</a:t>
            </a:r>
          </a:p>
          <a:p>
            <a:pPr lvl="1"/>
            <a:endParaRPr lang="en-CA" sz="1600" b="1" dirty="0"/>
          </a:p>
        </p:txBody>
      </p:sp>
      <p:sp>
        <p:nvSpPr>
          <p:cNvPr id="6" name="Slide Number Placeholder 4"/>
          <p:cNvSpPr>
            <a:spLocks noGrp="1"/>
          </p:cNvSpPr>
          <p:nvPr>
            <p:ph type="sldNum" sz="quarter" idx="12"/>
          </p:nvPr>
        </p:nvSpPr>
        <p:spPr>
          <a:prstGeom prst="rect">
            <a:avLst/>
          </a:prstGeom>
        </p:spPr>
        <p:txBody>
          <a:bodyPr/>
          <a:lstStyle/>
          <a:p>
            <a:fld id="{F67B11D5-CF06-47B2-B1CB-CA6C7CD3D4C5}" type="slidenum">
              <a:rPr lang="en-US"/>
              <a:pPr/>
              <a:t>41</a:t>
            </a:fld>
            <a:endParaRPr lang="en-US"/>
          </a:p>
        </p:txBody>
      </p:sp>
      <p:pic>
        <p:nvPicPr>
          <p:cNvPr id="309252" name="Picture 4" descr="MCj04325260000[1]"/>
          <p:cNvPicPr>
            <a:picLocks noChangeAspect="1" noChangeArrowheads="1"/>
          </p:cNvPicPr>
          <p:nvPr/>
        </p:nvPicPr>
        <p:blipFill>
          <a:blip r:embed="rId3" cstate="print"/>
          <a:srcRect/>
          <a:stretch>
            <a:fillRect/>
          </a:stretch>
        </p:blipFill>
        <p:spPr bwMode="auto">
          <a:xfrm>
            <a:off x="8101013" y="188913"/>
            <a:ext cx="798512" cy="798512"/>
          </a:xfrm>
          <a:prstGeom prst="rect">
            <a:avLst/>
          </a:prstGeom>
          <a:noFill/>
        </p:spPr>
      </p:pic>
      <p:sp>
        <p:nvSpPr>
          <p:cNvPr id="7" name="Footer Placeholder 6"/>
          <p:cNvSpPr>
            <a:spLocks noGrp="1"/>
          </p:cNvSpPr>
          <p:nvPr>
            <p:ph type="ftr" sz="quarter" idx="13"/>
          </p:nvPr>
        </p:nvSpPr>
        <p:spPr/>
        <p:txBody>
          <a:bodyPr/>
          <a:lstStyle/>
          <a:p>
            <a:r>
              <a:rPr lang="en-US" smtClean="0"/>
              <a:t>L02 Access Controls</a:t>
            </a:r>
            <a:endParaRPr lang="en-US"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7074" name="Rectangle 2"/>
          <p:cNvSpPr>
            <a:spLocks noGrp="1" noChangeArrowheads="1"/>
          </p:cNvSpPr>
          <p:nvPr>
            <p:ph type="title"/>
          </p:nvPr>
        </p:nvSpPr>
        <p:spPr>
          <a:ln/>
        </p:spPr>
        <p:txBody>
          <a:bodyPr/>
          <a:lstStyle/>
          <a:p>
            <a:r>
              <a:rPr lang="en-CA"/>
              <a:t>Access Control Models (2)</a:t>
            </a:r>
          </a:p>
        </p:txBody>
      </p:sp>
      <p:sp>
        <p:nvSpPr>
          <p:cNvPr id="387075" name="Rectangle 3"/>
          <p:cNvSpPr>
            <a:spLocks noGrp="1" noChangeArrowheads="1"/>
          </p:cNvSpPr>
          <p:nvPr>
            <p:ph idx="1"/>
          </p:nvPr>
        </p:nvSpPr>
        <p:spPr/>
        <p:txBody>
          <a:bodyPr/>
          <a:lstStyle/>
          <a:p>
            <a:r>
              <a:rPr lang="en-CA" sz="2400" dirty="0" smtClean="0"/>
              <a:t>Role </a:t>
            </a:r>
            <a:r>
              <a:rPr lang="en-CA" sz="2400" dirty="0"/>
              <a:t>Based Access Control (RBAC)</a:t>
            </a:r>
          </a:p>
          <a:p>
            <a:pPr lvl="1"/>
            <a:r>
              <a:rPr lang="en-CA" sz="2000" dirty="0"/>
              <a:t>Also called non-discretionary access control</a:t>
            </a:r>
          </a:p>
          <a:p>
            <a:pPr lvl="1"/>
            <a:r>
              <a:rPr lang="en-CA" sz="2000" dirty="0"/>
              <a:t>Authorization is based on function a user is allowed to perform</a:t>
            </a:r>
          </a:p>
          <a:p>
            <a:pPr lvl="1"/>
            <a:r>
              <a:rPr lang="en-CA" sz="2000" dirty="0"/>
              <a:t>Determination of what roles have access to a file made by the owner of the data, or applied based on policy</a:t>
            </a:r>
          </a:p>
        </p:txBody>
      </p:sp>
      <p:sp>
        <p:nvSpPr>
          <p:cNvPr id="6" name="Slide Number Placeholder 4"/>
          <p:cNvSpPr>
            <a:spLocks noGrp="1"/>
          </p:cNvSpPr>
          <p:nvPr>
            <p:ph type="sldNum" sz="quarter" idx="12"/>
          </p:nvPr>
        </p:nvSpPr>
        <p:spPr>
          <a:prstGeom prst="rect">
            <a:avLst/>
          </a:prstGeom>
        </p:spPr>
        <p:txBody>
          <a:bodyPr/>
          <a:lstStyle/>
          <a:p>
            <a:fld id="{9B827311-BD10-4291-86D9-6CBD90580C89}" type="slidenum">
              <a:rPr lang="en-US"/>
              <a:pPr/>
              <a:t>42</a:t>
            </a:fld>
            <a:endParaRPr lang="en-US"/>
          </a:p>
        </p:txBody>
      </p:sp>
      <p:pic>
        <p:nvPicPr>
          <p:cNvPr id="387076" name="Picture 4" descr="MCj04325260000[1]"/>
          <p:cNvPicPr>
            <a:picLocks noChangeAspect="1" noChangeArrowheads="1"/>
          </p:cNvPicPr>
          <p:nvPr/>
        </p:nvPicPr>
        <p:blipFill>
          <a:blip r:embed="rId3" cstate="print"/>
          <a:srcRect/>
          <a:stretch>
            <a:fillRect/>
          </a:stretch>
        </p:blipFill>
        <p:spPr bwMode="auto">
          <a:xfrm>
            <a:off x="8101013" y="188913"/>
            <a:ext cx="798512" cy="798512"/>
          </a:xfrm>
          <a:prstGeom prst="rect">
            <a:avLst/>
          </a:prstGeom>
          <a:noFill/>
        </p:spPr>
      </p:pic>
      <p:sp>
        <p:nvSpPr>
          <p:cNvPr id="7" name="Footer Placeholder 6"/>
          <p:cNvSpPr>
            <a:spLocks noGrp="1"/>
          </p:cNvSpPr>
          <p:nvPr>
            <p:ph type="ftr" sz="quarter" idx="13"/>
          </p:nvPr>
        </p:nvSpPr>
        <p:spPr/>
        <p:txBody>
          <a:bodyPr/>
          <a:lstStyle/>
          <a:p>
            <a:r>
              <a:rPr lang="en-US" smtClean="0"/>
              <a:t>L02 Access Controls</a:t>
            </a:r>
            <a:endParaRPr lang="en-US"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02" name="Rectangle 2"/>
          <p:cNvSpPr>
            <a:spLocks noGrp="1" noChangeArrowheads="1"/>
          </p:cNvSpPr>
          <p:nvPr>
            <p:ph type="title"/>
          </p:nvPr>
        </p:nvSpPr>
        <p:spPr>
          <a:ln/>
        </p:spPr>
        <p:txBody>
          <a:bodyPr>
            <a:normAutofit fontScale="90000"/>
          </a:bodyPr>
          <a:lstStyle/>
          <a:p>
            <a:r>
              <a:rPr lang="en-CA"/>
              <a:t>Access Control List (ACL)</a:t>
            </a:r>
            <a:br>
              <a:rPr lang="en-CA"/>
            </a:br>
            <a:r>
              <a:rPr lang="en-CA">
                <a:solidFill>
                  <a:srgbClr val="FF9933"/>
                </a:solidFill>
              </a:rPr>
              <a:t>Example</a:t>
            </a:r>
          </a:p>
        </p:txBody>
      </p:sp>
      <p:sp>
        <p:nvSpPr>
          <p:cNvPr id="358403" name="Rectangle 3"/>
          <p:cNvSpPr>
            <a:spLocks noGrp="1" noChangeArrowheads="1"/>
          </p:cNvSpPr>
          <p:nvPr>
            <p:ph sz="half" idx="1"/>
          </p:nvPr>
        </p:nvSpPr>
        <p:spPr/>
        <p:txBody>
          <a:bodyPr>
            <a:normAutofit lnSpcReduction="10000"/>
          </a:bodyPr>
          <a:lstStyle/>
          <a:p>
            <a:pPr marL="0" indent="0">
              <a:buNone/>
            </a:pPr>
            <a:r>
              <a:rPr lang="en-CA" sz="2000" dirty="0">
                <a:solidFill>
                  <a:srgbClr val="000099"/>
                </a:solidFill>
              </a:rPr>
              <a:t>Mary:</a:t>
            </a:r>
          </a:p>
          <a:p>
            <a:pPr marL="0" indent="0"/>
            <a:r>
              <a:rPr lang="en-CA" sz="2000" dirty="0" err="1"/>
              <a:t>UserMary</a:t>
            </a:r>
            <a:r>
              <a:rPr lang="en-CA" sz="2000" dirty="0"/>
              <a:t> directory: Full Control</a:t>
            </a:r>
          </a:p>
          <a:p>
            <a:pPr marL="0" indent="0"/>
            <a:r>
              <a:rPr lang="en-CA" sz="2000" dirty="0" err="1"/>
              <a:t>UserBob</a:t>
            </a:r>
            <a:r>
              <a:rPr lang="en-CA" sz="2000" dirty="0"/>
              <a:t> directory:  Write</a:t>
            </a:r>
          </a:p>
          <a:p>
            <a:pPr marL="0" indent="0"/>
            <a:r>
              <a:rPr lang="en-CA" sz="2000" dirty="0" err="1"/>
              <a:t>UserBruce</a:t>
            </a:r>
            <a:r>
              <a:rPr lang="en-CA" sz="2000" dirty="0"/>
              <a:t> directory:  Write</a:t>
            </a:r>
          </a:p>
          <a:p>
            <a:pPr marL="0" indent="0"/>
            <a:r>
              <a:rPr lang="en-CA" sz="2000" dirty="0"/>
              <a:t>Printer 001:  Execute</a:t>
            </a:r>
          </a:p>
          <a:p>
            <a:pPr marL="0" indent="0"/>
            <a:endParaRPr lang="en-CA" sz="2000" dirty="0"/>
          </a:p>
          <a:p>
            <a:pPr marL="0" indent="0">
              <a:buNone/>
            </a:pPr>
            <a:r>
              <a:rPr lang="en-CA" sz="2000" dirty="0">
                <a:solidFill>
                  <a:srgbClr val="000099"/>
                </a:solidFill>
              </a:rPr>
              <a:t>Bob:</a:t>
            </a:r>
          </a:p>
          <a:p>
            <a:pPr marL="0" indent="0"/>
            <a:r>
              <a:rPr lang="en-CA" sz="2000" dirty="0" err="1"/>
              <a:t>UserMary</a:t>
            </a:r>
            <a:r>
              <a:rPr lang="en-CA" sz="2000" dirty="0"/>
              <a:t> directory: Read</a:t>
            </a:r>
          </a:p>
          <a:p>
            <a:pPr marL="0" indent="0"/>
            <a:r>
              <a:rPr lang="en-CA" sz="2000" dirty="0" err="1"/>
              <a:t>UserBob</a:t>
            </a:r>
            <a:r>
              <a:rPr lang="en-CA" sz="2000" dirty="0"/>
              <a:t> directory:  Full Control</a:t>
            </a:r>
          </a:p>
          <a:p>
            <a:pPr marL="0" indent="0"/>
            <a:r>
              <a:rPr lang="en-CA" sz="2000" dirty="0" err="1"/>
              <a:t>UserBruce</a:t>
            </a:r>
            <a:r>
              <a:rPr lang="en-CA" sz="2000" dirty="0"/>
              <a:t> directory:  Write</a:t>
            </a:r>
          </a:p>
          <a:p>
            <a:pPr marL="0" indent="0"/>
            <a:r>
              <a:rPr lang="en-CA" sz="2000" dirty="0"/>
              <a:t>Printer 001:  Execute</a:t>
            </a:r>
          </a:p>
        </p:txBody>
      </p:sp>
      <p:sp>
        <p:nvSpPr>
          <p:cNvPr id="358404" name="Rectangle 4"/>
          <p:cNvSpPr>
            <a:spLocks noGrp="1" noChangeArrowheads="1"/>
          </p:cNvSpPr>
          <p:nvPr>
            <p:ph sz="half" idx="2"/>
          </p:nvPr>
        </p:nvSpPr>
        <p:spPr/>
        <p:txBody>
          <a:bodyPr>
            <a:normAutofit lnSpcReduction="10000"/>
          </a:bodyPr>
          <a:lstStyle/>
          <a:p>
            <a:pPr marL="0" indent="0">
              <a:buNone/>
            </a:pPr>
            <a:r>
              <a:rPr lang="en-CA" sz="2000" dirty="0">
                <a:solidFill>
                  <a:srgbClr val="000099"/>
                </a:solidFill>
              </a:rPr>
              <a:t>Bruce:</a:t>
            </a:r>
          </a:p>
          <a:p>
            <a:pPr marL="0" indent="0"/>
            <a:r>
              <a:rPr lang="en-CA" sz="2000" dirty="0" err="1"/>
              <a:t>UserMary</a:t>
            </a:r>
            <a:r>
              <a:rPr lang="en-CA" sz="2000" dirty="0"/>
              <a:t> directory: No Access</a:t>
            </a:r>
          </a:p>
          <a:p>
            <a:pPr marL="0" indent="0"/>
            <a:r>
              <a:rPr lang="en-CA" sz="2000" dirty="0" err="1"/>
              <a:t>UserBob</a:t>
            </a:r>
            <a:r>
              <a:rPr lang="en-CA" sz="2000" dirty="0"/>
              <a:t> directory:  Write</a:t>
            </a:r>
          </a:p>
          <a:p>
            <a:pPr marL="0" indent="0"/>
            <a:r>
              <a:rPr lang="en-CA" sz="2000" dirty="0" err="1"/>
              <a:t>UserBruce</a:t>
            </a:r>
            <a:r>
              <a:rPr lang="en-CA" sz="2000" dirty="0"/>
              <a:t> directory:  Full Control</a:t>
            </a:r>
          </a:p>
          <a:p>
            <a:pPr marL="0" indent="0"/>
            <a:r>
              <a:rPr lang="en-CA" sz="2000" dirty="0"/>
              <a:t>Printer 001:  Execute</a:t>
            </a:r>
          </a:p>
          <a:p>
            <a:pPr marL="0" indent="0"/>
            <a:endParaRPr lang="en-CA" sz="2000" dirty="0"/>
          </a:p>
          <a:p>
            <a:pPr marL="0" indent="0">
              <a:buNone/>
            </a:pPr>
            <a:r>
              <a:rPr lang="en-CA" sz="2000" dirty="0">
                <a:solidFill>
                  <a:srgbClr val="000099"/>
                </a:solidFill>
              </a:rPr>
              <a:t>Sally:</a:t>
            </a:r>
          </a:p>
          <a:p>
            <a:pPr marL="0" indent="0"/>
            <a:r>
              <a:rPr lang="en-CA" sz="2000" dirty="0" err="1"/>
              <a:t>UserMary</a:t>
            </a:r>
            <a:r>
              <a:rPr lang="en-CA" sz="2000" dirty="0"/>
              <a:t> directory: No Access</a:t>
            </a:r>
          </a:p>
          <a:p>
            <a:pPr marL="0" indent="0"/>
            <a:r>
              <a:rPr lang="en-CA" sz="2000" dirty="0" err="1"/>
              <a:t>UserBob</a:t>
            </a:r>
            <a:r>
              <a:rPr lang="en-CA" sz="2000" dirty="0"/>
              <a:t> directory: No Access </a:t>
            </a:r>
            <a:r>
              <a:rPr lang="en-CA" sz="2000" dirty="0" err="1"/>
              <a:t>UserBruce</a:t>
            </a:r>
            <a:r>
              <a:rPr lang="en-CA" sz="2000" dirty="0"/>
              <a:t> directory: No Access Printer 001: No Access </a:t>
            </a:r>
          </a:p>
        </p:txBody>
      </p:sp>
      <p:sp>
        <p:nvSpPr>
          <p:cNvPr id="7" name="Slide Number Placeholder 5"/>
          <p:cNvSpPr>
            <a:spLocks noGrp="1"/>
          </p:cNvSpPr>
          <p:nvPr>
            <p:ph type="sldNum" sz="quarter" idx="12"/>
          </p:nvPr>
        </p:nvSpPr>
        <p:spPr/>
        <p:txBody>
          <a:bodyPr/>
          <a:lstStyle/>
          <a:p>
            <a:fld id="{5C048F07-28A9-4FAA-8147-E6541566BE8A}" type="slidenum">
              <a:rPr lang="en-US"/>
              <a:pPr/>
              <a:t>43</a:t>
            </a:fld>
            <a:endParaRPr lang="en-US"/>
          </a:p>
        </p:txBody>
      </p:sp>
      <p:sp>
        <p:nvSpPr>
          <p:cNvPr id="8" name="Footer Placeholder 7"/>
          <p:cNvSpPr>
            <a:spLocks noGrp="1"/>
          </p:cNvSpPr>
          <p:nvPr>
            <p:ph type="ftr" sz="quarter" idx="11"/>
          </p:nvPr>
        </p:nvSpPr>
        <p:spPr/>
        <p:txBody>
          <a:bodyPr/>
          <a:lstStyle/>
          <a:p>
            <a:r>
              <a:rPr lang="en-US" smtClean="0"/>
              <a:t>L02 Access Controls</a:t>
            </a:r>
            <a:endParaRPr lang="en-US"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0450" name="Rectangle 2"/>
          <p:cNvSpPr>
            <a:spLocks noGrp="1" noChangeArrowheads="1"/>
          </p:cNvSpPr>
          <p:nvPr>
            <p:ph type="title"/>
          </p:nvPr>
        </p:nvSpPr>
        <p:spPr>
          <a:xfrm>
            <a:off x="685800" y="609600"/>
            <a:ext cx="6600844" cy="1143000"/>
          </a:xfrm>
          <a:ln/>
        </p:spPr>
        <p:txBody>
          <a:bodyPr>
            <a:normAutofit fontScale="90000"/>
          </a:bodyPr>
          <a:lstStyle/>
          <a:p>
            <a:pPr algn="l"/>
            <a:r>
              <a:rPr lang="en-CA" sz="4000" dirty="0"/>
              <a:t>Access Control Matrix</a:t>
            </a:r>
            <a:br>
              <a:rPr lang="en-CA" sz="4000" dirty="0"/>
            </a:br>
            <a:r>
              <a:rPr lang="en-CA" sz="4000" dirty="0">
                <a:solidFill>
                  <a:srgbClr val="FF9933"/>
                </a:solidFill>
              </a:rPr>
              <a:t>Example</a:t>
            </a:r>
          </a:p>
        </p:txBody>
      </p:sp>
      <p:graphicFrame>
        <p:nvGraphicFramePr>
          <p:cNvPr id="360694" name="Group 246"/>
          <p:cNvGraphicFramePr>
            <a:graphicFrameLocks noGrp="1"/>
          </p:cNvGraphicFramePr>
          <p:nvPr>
            <p:ph idx="1"/>
          </p:nvPr>
        </p:nvGraphicFramePr>
        <p:xfrm>
          <a:off x="685800" y="1981200"/>
          <a:ext cx="8153402" cy="4649788"/>
        </p:xfrm>
        <a:graphic>
          <a:graphicData uri="http://schemas.openxmlformats.org/drawingml/2006/table">
            <a:tbl>
              <a:tblPr firstRow="1" firstCol="1">
                <a:tableStyleId>{93296810-A885-4BE3-A3E7-6D5BEEA58F35}</a:tableStyleId>
              </a:tblPr>
              <a:tblGrid>
                <a:gridCol w="679980"/>
                <a:gridCol w="679980"/>
                <a:gridCol w="678391"/>
                <a:gridCol w="679980"/>
                <a:gridCol w="678390"/>
                <a:gridCol w="678391"/>
                <a:gridCol w="679980"/>
                <a:gridCol w="679980"/>
                <a:gridCol w="679980"/>
                <a:gridCol w="678390"/>
                <a:gridCol w="679980"/>
                <a:gridCol w="679980"/>
              </a:tblGrid>
              <a:tr h="5810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CA" sz="2000" b="0" i="0" u="none" strike="noStrike" cap="none" normalizeH="0" baseline="0" dirty="0" smtClean="0">
                        <a:ln>
                          <a:noFill/>
                        </a:ln>
                        <a:solidFill>
                          <a:schemeClr val="tx1"/>
                        </a:solidFill>
                        <a:effectLst/>
                        <a:latin typeface="Arial" charset="0"/>
                      </a:endParaRPr>
                    </a:p>
                  </a:txBody>
                  <a:tcPr marL="91511" marR="91511"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2000" u="none" strike="noStrike" cap="none" normalizeH="0" baseline="0" dirty="0" smtClean="0">
                          <a:ln>
                            <a:noFill/>
                          </a:ln>
                          <a:effectLst/>
                        </a:rPr>
                        <a:t>A</a:t>
                      </a:r>
                      <a:endParaRPr kumimoji="0" lang="en-CA" sz="2000" b="0" i="0" u="none" strike="noStrike" cap="none" normalizeH="0" baseline="0" dirty="0" smtClean="0">
                        <a:ln>
                          <a:noFill/>
                        </a:ln>
                        <a:solidFill>
                          <a:schemeClr val="tx1"/>
                        </a:solidFill>
                        <a:effectLst/>
                        <a:latin typeface="Arial" charset="0"/>
                      </a:endParaRPr>
                    </a:p>
                  </a:txBody>
                  <a:tcPr marL="91511" marR="91511"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2000" u="none" strike="noStrike" cap="none" normalizeH="0" baseline="0" smtClean="0">
                          <a:ln>
                            <a:noFill/>
                          </a:ln>
                          <a:effectLst/>
                        </a:rPr>
                        <a:t>B</a:t>
                      </a:r>
                      <a:endParaRPr kumimoji="0" lang="en-CA" sz="2000" b="0" i="0" u="none" strike="noStrike" cap="none" normalizeH="0" baseline="0" smtClean="0">
                        <a:ln>
                          <a:noFill/>
                        </a:ln>
                        <a:solidFill>
                          <a:schemeClr val="tx1"/>
                        </a:solidFill>
                        <a:effectLst/>
                        <a:latin typeface="Arial" charset="0"/>
                      </a:endParaRPr>
                    </a:p>
                  </a:txBody>
                  <a:tcPr marL="91511" marR="91511"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2000" u="none" strike="noStrike" cap="none" normalizeH="0" baseline="0" smtClean="0">
                          <a:ln>
                            <a:noFill/>
                          </a:ln>
                          <a:effectLst/>
                        </a:rPr>
                        <a:t>C</a:t>
                      </a:r>
                      <a:endParaRPr kumimoji="0" lang="en-CA" sz="2000" b="0" i="0" u="none" strike="noStrike" cap="none" normalizeH="0" baseline="0" smtClean="0">
                        <a:ln>
                          <a:noFill/>
                        </a:ln>
                        <a:solidFill>
                          <a:schemeClr val="tx1"/>
                        </a:solidFill>
                        <a:effectLst/>
                        <a:latin typeface="Arial" charset="0"/>
                      </a:endParaRPr>
                    </a:p>
                  </a:txBody>
                  <a:tcPr marL="91511" marR="91511"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2000" u="none" strike="noStrike" cap="none" normalizeH="0" baseline="0" smtClean="0">
                          <a:ln>
                            <a:noFill/>
                          </a:ln>
                          <a:effectLst/>
                        </a:rPr>
                        <a:t>D</a:t>
                      </a:r>
                      <a:endParaRPr kumimoji="0" lang="en-CA" sz="2000" b="0" i="0" u="none" strike="noStrike" cap="none" normalizeH="0" baseline="0" smtClean="0">
                        <a:ln>
                          <a:noFill/>
                        </a:ln>
                        <a:solidFill>
                          <a:schemeClr val="tx1"/>
                        </a:solidFill>
                        <a:effectLst/>
                        <a:latin typeface="Arial" charset="0"/>
                      </a:endParaRPr>
                    </a:p>
                  </a:txBody>
                  <a:tcPr marL="91511" marR="91511"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2000" u="none" strike="noStrike" cap="none" normalizeH="0" baseline="0" smtClean="0">
                          <a:ln>
                            <a:noFill/>
                          </a:ln>
                          <a:effectLst/>
                        </a:rPr>
                        <a:t>E</a:t>
                      </a:r>
                      <a:endParaRPr kumimoji="0" lang="en-CA" sz="2000" b="0" i="0" u="none" strike="noStrike" cap="none" normalizeH="0" baseline="0" smtClean="0">
                        <a:ln>
                          <a:noFill/>
                        </a:ln>
                        <a:solidFill>
                          <a:schemeClr val="tx1"/>
                        </a:solidFill>
                        <a:effectLst/>
                        <a:latin typeface="Arial" charset="0"/>
                      </a:endParaRPr>
                    </a:p>
                  </a:txBody>
                  <a:tcPr marL="91511" marR="91511"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2000" u="none" strike="noStrike" cap="none" normalizeH="0" baseline="0" smtClean="0">
                          <a:ln>
                            <a:noFill/>
                          </a:ln>
                          <a:effectLst/>
                        </a:rPr>
                        <a:t>F</a:t>
                      </a:r>
                      <a:endParaRPr kumimoji="0" lang="en-CA" sz="2000" b="0" i="0" u="none" strike="noStrike" cap="none" normalizeH="0" baseline="0" smtClean="0">
                        <a:ln>
                          <a:noFill/>
                        </a:ln>
                        <a:solidFill>
                          <a:schemeClr val="tx1"/>
                        </a:solidFill>
                        <a:effectLst/>
                        <a:latin typeface="Arial" charset="0"/>
                      </a:endParaRPr>
                    </a:p>
                  </a:txBody>
                  <a:tcPr marL="91511" marR="91511"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2000" u="none" strike="noStrike" cap="none" normalizeH="0" baseline="0" smtClean="0">
                          <a:ln>
                            <a:noFill/>
                          </a:ln>
                          <a:effectLst/>
                        </a:rPr>
                        <a:t>G</a:t>
                      </a:r>
                      <a:endParaRPr kumimoji="0" lang="en-CA" sz="2000" b="0" i="0" u="none" strike="noStrike" cap="none" normalizeH="0" baseline="0" smtClean="0">
                        <a:ln>
                          <a:noFill/>
                        </a:ln>
                        <a:solidFill>
                          <a:schemeClr val="tx1"/>
                        </a:solidFill>
                        <a:effectLst/>
                        <a:latin typeface="Arial" charset="0"/>
                      </a:endParaRPr>
                    </a:p>
                  </a:txBody>
                  <a:tcPr marL="91511" marR="91511"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2000" u="none" strike="noStrike" cap="none" normalizeH="0" baseline="0" smtClean="0">
                          <a:ln>
                            <a:noFill/>
                          </a:ln>
                          <a:effectLst/>
                        </a:rPr>
                        <a:t>H</a:t>
                      </a:r>
                      <a:endParaRPr kumimoji="0" lang="en-CA" sz="2000" b="0" i="0" u="none" strike="noStrike" cap="none" normalizeH="0" baseline="0" smtClean="0">
                        <a:ln>
                          <a:noFill/>
                        </a:ln>
                        <a:solidFill>
                          <a:schemeClr val="tx1"/>
                        </a:solidFill>
                        <a:effectLst/>
                        <a:latin typeface="Arial" charset="0"/>
                      </a:endParaRPr>
                    </a:p>
                  </a:txBody>
                  <a:tcPr marL="91511" marR="91511"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2000" u="none" strike="noStrike" cap="none" normalizeH="0" baseline="0" smtClean="0">
                          <a:ln>
                            <a:noFill/>
                          </a:ln>
                          <a:effectLst/>
                        </a:rPr>
                        <a:t>I</a:t>
                      </a:r>
                      <a:endParaRPr kumimoji="0" lang="en-CA" sz="2000" b="0" i="0" u="none" strike="noStrike" cap="none" normalizeH="0" baseline="0" smtClean="0">
                        <a:ln>
                          <a:noFill/>
                        </a:ln>
                        <a:solidFill>
                          <a:schemeClr val="tx1"/>
                        </a:solidFill>
                        <a:effectLst/>
                        <a:latin typeface="Arial" charset="0"/>
                      </a:endParaRPr>
                    </a:p>
                  </a:txBody>
                  <a:tcPr marL="91511" marR="91511"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2000" u="none" strike="noStrike" cap="none" normalizeH="0" baseline="0" smtClean="0">
                          <a:ln>
                            <a:noFill/>
                          </a:ln>
                          <a:effectLst/>
                        </a:rPr>
                        <a:t>J</a:t>
                      </a:r>
                      <a:endParaRPr kumimoji="0" lang="en-CA" sz="2000" b="0" i="0" u="none" strike="noStrike" cap="none" normalizeH="0" baseline="0" smtClean="0">
                        <a:ln>
                          <a:noFill/>
                        </a:ln>
                        <a:solidFill>
                          <a:schemeClr val="tx1"/>
                        </a:solidFill>
                        <a:effectLst/>
                        <a:latin typeface="Arial" charset="0"/>
                      </a:endParaRPr>
                    </a:p>
                  </a:txBody>
                  <a:tcPr marL="91511" marR="91511"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2000" u="none" strike="noStrike" cap="none" normalizeH="0" baseline="0" smtClean="0">
                          <a:ln>
                            <a:noFill/>
                          </a:ln>
                          <a:effectLst/>
                        </a:rPr>
                        <a:t>K</a:t>
                      </a:r>
                      <a:endParaRPr kumimoji="0" lang="en-CA" sz="2000" b="0" i="0" u="none" strike="noStrike" cap="none" normalizeH="0" baseline="0" smtClean="0">
                        <a:ln>
                          <a:noFill/>
                        </a:ln>
                        <a:solidFill>
                          <a:schemeClr val="tx1"/>
                        </a:solidFill>
                        <a:effectLst/>
                        <a:latin typeface="Arial" charset="0"/>
                      </a:endParaRPr>
                    </a:p>
                  </a:txBody>
                  <a:tcPr marL="91511" marR="91511" anchor="ctr" horzOverflow="overflow"/>
                </a:tc>
              </a:tr>
              <a:tr h="5810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2000" u="none" strike="noStrike" cap="none" normalizeH="0" baseline="0" smtClean="0">
                          <a:ln>
                            <a:noFill/>
                          </a:ln>
                          <a:effectLst/>
                        </a:rPr>
                        <a:t>1</a:t>
                      </a:r>
                      <a:endParaRPr kumimoji="0" lang="en-CA" sz="2000" b="0" i="0" u="none" strike="noStrike" cap="none" normalizeH="0" baseline="0" smtClean="0">
                        <a:ln>
                          <a:noFill/>
                        </a:ln>
                        <a:solidFill>
                          <a:schemeClr val="tx1"/>
                        </a:solidFill>
                        <a:effectLst/>
                        <a:latin typeface="Arial" charset="0"/>
                      </a:endParaRPr>
                    </a:p>
                  </a:txBody>
                  <a:tcPr marL="91511" marR="91511"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2400" u="none" strike="noStrike" cap="none" normalizeH="0" baseline="0" smtClean="0">
                          <a:ln>
                            <a:noFill/>
                          </a:ln>
                          <a:effectLst/>
                          <a:sym typeface="Symbol" pitchFamily="18" charset="2"/>
                        </a:rPr>
                        <a:t></a:t>
                      </a:r>
                      <a:endParaRPr kumimoji="0" lang="en-CA" sz="2400" b="0" i="0" u="none" strike="noStrike" cap="none" normalizeH="0" baseline="0" smtClean="0">
                        <a:ln>
                          <a:noFill/>
                        </a:ln>
                        <a:solidFill>
                          <a:schemeClr val="tx1"/>
                        </a:solidFill>
                        <a:effectLst/>
                        <a:latin typeface="Arial" charset="0"/>
                        <a:sym typeface="Symbol" pitchFamily="18" charset="2"/>
                      </a:endParaRPr>
                    </a:p>
                  </a:txBody>
                  <a:tcPr marL="91511" marR="91511"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CA" sz="2400" b="0" i="0" u="none" strike="noStrike" cap="none" normalizeH="0" baseline="0" smtClean="0">
                        <a:ln>
                          <a:noFill/>
                        </a:ln>
                        <a:solidFill>
                          <a:schemeClr val="tx1"/>
                        </a:solidFill>
                        <a:effectLst/>
                        <a:latin typeface="Arial" charset="0"/>
                      </a:endParaRPr>
                    </a:p>
                  </a:txBody>
                  <a:tcPr marL="91511" marR="91511"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CA" sz="2400" b="0" i="0" u="none" strike="noStrike" cap="none" normalizeH="0" baseline="0" smtClean="0">
                        <a:ln>
                          <a:noFill/>
                        </a:ln>
                        <a:solidFill>
                          <a:schemeClr val="tx1"/>
                        </a:solidFill>
                        <a:effectLst/>
                        <a:latin typeface="Arial" charset="0"/>
                      </a:endParaRPr>
                    </a:p>
                  </a:txBody>
                  <a:tcPr marL="91511" marR="91511"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2400" u="none" strike="noStrike" cap="none" normalizeH="0" baseline="0" smtClean="0">
                          <a:ln>
                            <a:noFill/>
                          </a:ln>
                          <a:effectLst/>
                          <a:sym typeface="Symbol" pitchFamily="18" charset="2"/>
                        </a:rPr>
                        <a:t></a:t>
                      </a:r>
                      <a:endParaRPr kumimoji="0" lang="en-CA" sz="2400" b="0" i="0" u="none" strike="noStrike" cap="none" normalizeH="0" baseline="0" smtClean="0">
                        <a:ln>
                          <a:noFill/>
                        </a:ln>
                        <a:solidFill>
                          <a:schemeClr val="tx1"/>
                        </a:solidFill>
                        <a:effectLst/>
                        <a:latin typeface="Arial" charset="0"/>
                        <a:sym typeface="Symbol" pitchFamily="18" charset="2"/>
                      </a:endParaRPr>
                    </a:p>
                  </a:txBody>
                  <a:tcPr marL="91511" marR="91511"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CA" sz="2400" b="0" i="0" u="none" strike="noStrike" cap="none" normalizeH="0" baseline="0" smtClean="0">
                        <a:ln>
                          <a:noFill/>
                        </a:ln>
                        <a:solidFill>
                          <a:schemeClr val="tx1"/>
                        </a:solidFill>
                        <a:effectLst/>
                        <a:latin typeface="Arial" charset="0"/>
                      </a:endParaRPr>
                    </a:p>
                  </a:txBody>
                  <a:tcPr marL="91511" marR="91511"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CA" sz="2400" b="0" i="0" u="none" strike="noStrike" cap="none" normalizeH="0" baseline="0" smtClean="0">
                        <a:ln>
                          <a:noFill/>
                        </a:ln>
                        <a:solidFill>
                          <a:schemeClr val="tx1"/>
                        </a:solidFill>
                        <a:effectLst/>
                        <a:latin typeface="Arial" charset="0"/>
                      </a:endParaRPr>
                    </a:p>
                  </a:txBody>
                  <a:tcPr marL="91511" marR="91511"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CA" sz="2400" b="0" i="0" u="none" strike="noStrike" cap="none" normalizeH="0" baseline="0" smtClean="0">
                        <a:ln>
                          <a:noFill/>
                        </a:ln>
                        <a:solidFill>
                          <a:schemeClr val="tx1"/>
                        </a:solidFill>
                        <a:effectLst/>
                        <a:latin typeface="Arial" charset="0"/>
                      </a:endParaRPr>
                    </a:p>
                  </a:txBody>
                  <a:tcPr marL="91511" marR="91511"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CA" sz="2400" b="0" i="0" u="none" strike="noStrike" cap="none" normalizeH="0" baseline="0" smtClean="0">
                        <a:ln>
                          <a:noFill/>
                        </a:ln>
                        <a:solidFill>
                          <a:schemeClr val="tx1"/>
                        </a:solidFill>
                        <a:effectLst/>
                        <a:latin typeface="Arial" charset="0"/>
                      </a:endParaRPr>
                    </a:p>
                  </a:txBody>
                  <a:tcPr marL="91511" marR="91511"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CA" sz="2400" b="0" i="0" u="none" strike="noStrike" cap="none" normalizeH="0" baseline="0" smtClean="0">
                        <a:ln>
                          <a:noFill/>
                        </a:ln>
                        <a:solidFill>
                          <a:schemeClr val="tx1"/>
                        </a:solidFill>
                        <a:effectLst/>
                        <a:latin typeface="Arial" charset="0"/>
                      </a:endParaRPr>
                    </a:p>
                  </a:txBody>
                  <a:tcPr marL="91511" marR="91511"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CA" sz="2400" b="0" i="0" u="none" strike="noStrike" cap="none" normalizeH="0" baseline="0" smtClean="0">
                        <a:ln>
                          <a:noFill/>
                        </a:ln>
                        <a:solidFill>
                          <a:schemeClr val="tx1"/>
                        </a:solidFill>
                        <a:effectLst/>
                        <a:latin typeface="Arial" charset="0"/>
                      </a:endParaRPr>
                    </a:p>
                  </a:txBody>
                  <a:tcPr marL="91511" marR="91511"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2400" u="none" strike="noStrike" cap="none" normalizeH="0" baseline="0" smtClean="0">
                          <a:ln>
                            <a:noFill/>
                          </a:ln>
                          <a:effectLst/>
                          <a:sym typeface="Symbol" pitchFamily="18" charset="2"/>
                        </a:rPr>
                        <a:t></a:t>
                      </a:r>
                      <a:endParaRPr kumimoji="0" lang="en-CA" sz="2400" b="0" i="0" u="none" strike="noStrike" cap="none" normalizeH="0" baseline="0" smtClean="0">
                        <a:ln>
                          <a:noFill/>
                        </a:ln>
                        <a:solidFill>
                          <a:schemeClr val="tx1"/>
                        </a:solidFill>
                        <a:effectLst/>
                        <a:latin typeface="Arial" charset="0"/>
                        <a:sym typeface="Symbol" pitchFamily="18" charset="2"/>
                      </a:endParaRPr>
                    </a:p>
                  </a:txBody>
                  <a:tcPr marL="91511" marR="91511" anchor="ctr" horzOverflow="overflow"/>
                </a:tc>
              </a:tr>
              <a:tr h="5826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2000" u="none" strike="noStrike" cap="none" normalizeH="0" baseline="0" smtClean="0">
                          <a:ln>
                            <a:noFill/>
                          </a:ln>
                          <a:effectLst/>
                        </a:rPr>
                        <a:t>2</a:t>
                      </a:r>
                      <a:endParaRPr kumimoji="0" lang="en-CA" sz="2000" b="0" i="0" u="none" strike="noStrike" cap="none" normalizeH="0" baseline="0" smtClean="0">
                        <a:ln>
                          <a:noFill/>
                        </a:ln>
                        <a:solidFill>
                          <a:schemeClr val="tx1"/>
                        </a:solidFill>
                        <a:effectLst/>
                        <a:latin typeface="Arial" charset="0"/>
                      </a:endParaRPr>
                    </a:p>
                  </a:txBody>
                  <a:tcPr marL="91511" marR="91511"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CA" sz="2400" b="0" i="0" u="none" strike="noStrike" cap="none" normalizeH="0" baseline="0" smtClean="0">
                        <a:ln>
                          <a:noFill/>
                        </a:ln>
                        <a:solidFill>
                          <a:schemeClr val="tx1"/>
                        </a:solidFill>
                        <a:effectLst/>
                        <a:latin typeface="Arial" charset="0"/>
                      </a:endParaRPr>
                    </a:p>
                  </a:txBody>
                  <a:tcPr marL="91511" marR="91511"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CA" sz="2400" b="0" i="0" u="none" strike="noStrike" cap="none" normalizeH="0" baseline="0" smtClean="0">
                        <a:ln>
                          <a:noFill/>
                        </a:ln>
                        <a:solidFill>
                          <a:schemeClr val="tx1"/>
                        </a:solidFill>
                        <a:effectLst/>
                        <a:latin typeface="Arial" charset="0"/>
                      </a:endParaRPr>
                    </a:p>
                  </a:txBody>
                  <a:tcPr marL="91511" marR="91511"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CA" sz="2400" b="0" i="0" u="none" strike="noStrike" cap="none" normalizeH="0" baseline="0" smtClean="0">
                        <a:ln>
                          <a:noFill/>
                        </a:ln>
                        <a:solidFill>
                          <a:schemeClr val="tx1"/>
                        </a:solidFill>
                        <a:effectLst/>
                        <a:latin typeface="Arial" charset="0"/>
                      </a:endParaRPr>
                    </a:p>
                  </a:txBody>
                  <a:tcPr marL="91511" marR="91511"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CA" sz="2400" b="0" i="0" u="none" strike="noStrike" cap="none" normalizeH="0" baseline="0" smtClean="0">
                        <a:ln>
                          <a:noFill/>
                        </a:ln>
                        <a:solidFill>
                          <a:schemeClr val="tx1"/>
                        </a:solidFill>
                        <a:effectLst/>
                        <a:latin typeface="Arial" charset="0"/>
                      </a:endParaRPr>
                    </a:p>
                  </a:txBody>
                  <a:tcPr marL="91511" marR="91511"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CA" sz="2400" b="0" i="0" u="none" strike="noStrike" cap="none" normalizeH="0" baseline="0" smtClean="0">
                        <a:ln>
                          <a:noFill/>
                        </a:ln>
                        <a:solidFill>
                          <a:schemeClr val="tx1"/>
                        </a:solidFill>
                        <a:effectLst/>
                        <a:latin typeface="Arial" charset="0"/>
                      </a:endParaRPr>
                    </a:p>
                  </a:txBody>
                  <a:tcPr marL="91511" marR="91511"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2400" u="none" strike="noStrike" cap="none" normalizeH="0" baseline="0" smtClean="0">
                          <a:ln>
                            <a:noFill/>
                          </a:ln>
                          <a:effectLst/>
                          <a:sym typeface="Symbol" pitchFamily="18" charset="2"/>
                        </a:rPr>
                        <a:t></a:t>
                      </a:r>
                      <a:endParaRPr kumimoji="0" lang="en-CA" sz="2400" b="0" i="0" u="none" strike="noStrike" cap="none" normalizeH="0" baseline="0" smtClean="0">
                        <a:ln>
                          <a:noFill/>
                        </a:ln>
                        <a:solidFill>
                          <a:schemeClr val="tx1"/>
                        </a:solidFill>
                        <a:effectLst/>
                        <a:latin typeface="Arial" charset="0"/>
                        <a:sym typeface="Symbol" pitchFamily="18" charset="2"/>
                      </a:endParaRPr>
                    </a:p>
                  </a:txBody>
                  <a:tcPr marL="91511" marR="91511"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CA" sz="2400" b="0" i="0" u="none" strike="noStrike" cap="none" normalizeH="0" baseline="0" smtClean="0">
                        <a:ln>
                          <a:noFill/>
                        </a:ln>
                        <a:solidFill>
                          <a:schemeClr val="tx1"/>
                        </a:solidFill>
                        <a:effectLst/>
                        <a:latin typeface="Arial" charset="0"/>
                      </a:endParaRPr>
                    </a:p>
                  </a:txBody>
                  <a:tcPr marL="91511" marR="91511"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CA" sz="2400" b="0" i="0" u="none" strike="noStrike" cap="none" normalizeH="0" baseline="0" smtClean="0">
                        <a:ln>
                          <a:noFill/>
                        </a:ln>
                        <a:solidFill>
                          <a:schemeClr val="tx1"/>
                        </a:solidFill>
                        <a:effectLst/>
                        <a:latin typeface="Arial" charset="0"/>
                      </a:endParaRPr>
                    </a:p>
                  </a:txBody>
                  <a:tcPr marL="91511" marR="91511"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CA" sz="2400" b="0" i="0" u="none" strike="noStrike" cap="none" normalizeH="0" baseline="0" smtClean="0">
                        <a:ln>
                          <a:noFill/>
                        </a:ln>
                        <a:solidFill>
                          <a:schemeClr val="tx1"/>
                        </a:solidFill>
                        <a:effectLst/>
                        <a:latin typeface="Arial" charset="0"/>
                      </a:endParaRPr>
                    </a:p>
                  </a:txBody>
                  <a:tcPr marL="91511" marR="91511"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2400" u="none" strike="noStrike" cap="none" normalizeH="0" baseline="0" smtClean="0">
                          <a:ln>
                            <a:noFill/>
                          </a:ln>
                          <a:effectLst/>
                          <a:sym typeface="Symbol" pitchFamily="18" charset="2"/>
                        </a:rPr>
                        <a:t></a:t>
                      </a:r>
                      <a:endParaRPr kumimoji="0" lang="en-CA" sz="2400" b="0" i="0" u="none" strike="noStrike" cap="none" normalizeH="0" baseline="0" smtClean="0">
                        <a:ln>
                          <a:noFill/>
                        </a:ln>
                        <a:solidFill>
                          <a:schemeClr val="tx1"/>
                        </a:solidFill>
                        <a:effectLst/>
                        <a:latin typeface="Arial" charset="0"/>
                        <a:sym typeface="Symbol" pitchFamily="18" charset="2"/>
                      </a:endParaRPr>
                    </a:p>
                  </a:txBody>
                  <a:tcPr marL="91511" marR="91511"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CA" sz="2400" b="0" i="0" u="none" strike="noStrike" cap="none" normalizeH="0" baseline="0" smtClean="0">
                        <a:ln>
                          <a:noFill/>
                        </a:ln>
                        <a:solidFill>
                          <a:schemeClr val="tx1"/>
                        </a:solidFill>
                        <a:effectLst/>
                        <a:latin typeface="Arial" charset="0"/>
                      </a:endParaRPr>
                    </a:p>
                  </a:txBody>
                  <a:tcPr marL="91511" marR="91511" anchor="ctr" horzOverflow="overflow"/>
                </a:tc>
              </a:tr>
              <a:tr h="5810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2000" u="none" strike="noStrike" cap="none" normalizeH="0" baseline="0" smtClean="0">
                          <a:ln>
                            <a:noFill/>
                          </a:ln>
                          <a:effectLst/>
                        </a:rPr>
                        <a:t>3</a:t>
                      </a:r>
                      <a:endParaRPr kumimoji="0" lang="en-CA" sz="2000" b="0" i="0" u="none" strike="noStrike" cap="none" normalizeH="0" baseline="0" smtClean="0">
                        <a:ln>
                          <a:noFill/>
                        </a:ln>
                        <a:solidFill>
                          <a:schemeClr val="tx1"/>
                        </a:solidFill>
                        <a:effectLst/>
                        <a:latin typeface="Arial" charset="0"/>
                      </a:endParaRPr>
                    </a:p>
                  </a:txBody>
                  <a:tcPr marL="91511" marR="91511"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2400" u="none" strike="noStrike" cap="none" normalizeH="0" baseline="0" dirty="0" smtClean="0">
                          <a:ln>
                            <a:noFill/>
                          </a:ln>
                          <a:effectLst/>
                          <a:sym typeface="Symbol" pitchFamily="18" charset="2"/>
                        </a:rPr>
                        <a:t></a:t>
                      </a:r>
                      <a:endParaRPr kumimoji="0" lang="en-CA" sz="2400" b="0" i="0" u="none" strike="noStrike" cap="none" normalizeH="0" baseline="0" dirty="0" smtClean="0">
                        <a:ln>
                          <a:noFill/>
                        </a:ln>
                        <a:solidFill>
                          <a:schemeClr val="tx1"/>
                        </a:solidFill>
                        <a:effectLst/>
                        <a:latin typeface="Arial" charset="0"/>
                        <a:sym typeface="Symbol" pitchFamily="18" charset="2"/>
                      </a:endParaRPr>
                    </a:p>
                  </a:txBody>
                  <a:tcPr marL="91511" marR="91511"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CA" sz="2400" b="0" i="0" u="none" strike="noStrike" cap="none" normalizeH="0" baseline="0" smtClean="0">
                        <a:ln>
                          <a:noFill/>
                        </a:ln>
                        <a:solidFill>
                          <a:schemeClr val="tx1"/>
                        </a:solidFill>
                        <a:effectLst/>
                        <a:latin typeface="Arial" charset="0"/>
                      </a:endParaRPr>
                    </a:p>
                  </a:txBody>
                  <a:tcPr marL="91511" marR="91511"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CA" sz="2400" b="0" i="0" u="none" strike="noStrike" cap="none" normalizeH="0" baseline="0" smtClean="0">
                        <a:ln>
                          <a:noFill/>
                        </a:ln>
                        <a:solidFill>
                          <a:schemeClr val="tx1"/>
                        </a:solidFill>
                        <a:effectLst/>
                        <a:latin typeface="Arial" charset="0"/>
                      </a:endParaRPr>
                    </a:p>
                  </a:txBody>
                  <a:tcPr marL="91511" marR="91511"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CA" sz="2400" b="0" i="0" u="none" strike="noStrike" cap="none" normalizeH="0" baseline="0" smtClean="0">
                        <a:ln>
                          <a:noFill/>
                        </a:ln>
                        <a:solidFill>
                          <a:schemeClr val="tx1"/>
                        </a:solidFill>
                        <a:effectLst/>
                        <a:latin typeface="Arial" charset="0"/>
                      </a:endParaRPr>
                    </a:p>
                  </a:txBody>
                  <a:tcPr marL="91511" marR="91511"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CA" sz="2400" b="0" i="0" u="none" strike="noStrike" cap="none" normalizeH="0" baseline="0" smtClean="0">
                        <a:ln>
                          <a:noFill/>
                        </a:ln>
                        <a:solidFill>
                          <a:schemeClr val="tx1"/>
                        </a:solidFill>
                        <a:effectLst/>
                        <a:latin typeface="Arial" charset="0"/>
                      </a:endParaRPr>
                    </a:p>
                  </a:txBody>
                  <a:tcPr marL="91511" marR="91511"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CA" sz="2400" b="0" i="0" u="none" strike="noStrike" cap="none" normalizeH="0" baseline="0" smtClean="0">
                        <a:ln>
                          <a:noFill/>
                        </a:ln>
                        <a:solidFill>
                          <a:schemeClr val="tx1"/>
                        </a:solidFill>
                        <a:effectLst/>
                        <a:latin typeface="Arial" charset="0"/>
                      </a:endParaRPr>
                    </a:p>
                  </a:txBody>
                  <a:tcPr marL="91511" marR="91511"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CA" sz="2400" b="0" i="0" u="none" strike="noStrike" cap="none" normalizeH="0" baseline="0" smtClean="0">
                        <a:ln>
                          <a:noFill/>
                        </a:ln>
                        <a:solidFill>
                          <a:schemeClr val="tx1"/>
                        </a:solidFill>
                        <a:effectLst/>
                        <a:latin typeface="Arial" charset="0"/>
                      </a:endParaRPr>
                    </a:p>
                  </a:txBody>
                  <a:tcPr marL="91511" marR="91511"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CA" sz="2400" b="0" i="0" u="none" strike="noStrike" cap="none" normalizeH="0" baseline="0" smtClean="0">
                        <a:ln>
                          <a:noFill/>
                        </a:ln>
                        <a:solidFill>
                          <a:schemeClr val="tx1"/>
                        </a:solidFill>
                        <a:effectLst/>
                        <a:latin typeface="Arial" charset="0"/>
                      </a:endParaRPr>
                    </a:p>
                  </a:txBody>
                  <a:tcPr marL="91511" marR="91511"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2400" u="none" strike="noStrike" cap="none" normalizeH="0" baseline="0" smtClean="0">
                          <a:ln>
                            <a:noFill/>
                          </a:ln>
                          <a:effectLst/>
                          <a:sym typeface="Symbol" pitchFamily="18" charset="2"/>
                        </a:rPr>
                        <a:t></a:t>
                      </a:r>
                      <a:endParaRPr kumimoji="0" lang="en-CA" sz="2400" b="0" i="0" u="none" strike="noStrike" cap="none" normalizeH="0" baseline="0" smtClean="0">
                        <a:ln>
                          <a:noFill/>
                        </a:ln>
                        <a:solidFill>
                          <a:schemeClr val="tx1"/>
                        </a:solidFill>
                        <a:effectLst/>
                        <a:latin typeface="Arial" charset="0"/>
                        <a:sym typeface="Symbol" pitchFamily="18" charset="2"/>
                      </a:endParaRPr>
                    </a:p>
                  </a:txBody>
                  <a:tcPr marL="91511" marR="91511"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CA" sz="2400" b="0" i="0" u="none" strike="noStrike" cap="none" normalizeH="0" baseline="0" smtClean="0">
                        <a:ln>
                          <a:noFill/>
                        </a:ln>
                        <a:solidFill>
                          <a:schemeClr val="tx1"/>
                        </a:solidFill>
                        <a:effectLst/>
                        <a:latin typeface="Arial" charset="0"/>
                      </a:endParaRPr>
                    </a:p>
                  </a:txBody>
                  <a:tcPr marL="91511" marR="91511"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CA" sz="2400" b="0" i="0" u="none" strike="noStrike" cap="none" normalizeH="0" baseline="0" smtClean="0">
                        <a:ln>
                          <a:noFill/>
                        </a:ln>
                        <a:solidFill>
                          <a:schemeClr val="tx1"/>
                        </a:solidFill>
                        <a:effectLst/>
                        <a:latin typeface="Arial" charset="0"/>
                      </a:endParaRPr>
                    </a:p>
                  </a:txBody>
                  <a:tcPr marL="91511" marR="91511" anchor="ctr" horzOverflow="overflow"/>
                </a:tc>
              </a:tr>
              <a:tr h="5810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2000" u="none" strike="noStrike" cap="none" normalizeH="0" baseline="0" smtClean="0">
                          <a:ln>
                            <a:noFill/>
                          </a:ln>
                          <a:effectLst/>
                        </a:rPr>
                        <a:t>4</a:t>
                      </a:r>
                      <a:endParaRPr kumimoji="0" lang="en-CA" sz="2000" b="0" i="0" u="none" strike="noStrike" cap="none" normalizeH="0" baseline="0" smtClean="0">
                        <a:ln>
                          <a:noFill/>
                        </a:ln>
                        <a:solidFill>
                          <a:schemeClr val="tx1"/>
                        </a:solidFill>
                        <a:effectLst/>
                        <a:latin typeface="Arial" charset="0"/>
                      </a:endParaRPr>
                    </a:p>
                  </a:txBody>
                  <a:tcPr marL="91511" marR="91511"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CA" sz="2400" b="0" i="0" u="none" strike="noStrike" cap="none" normalizeH="0" baseline="0" smtClean="0">
                        <a:ln>
                          <a:noFill/>
                        </a:ln>
                        <a:solidFill>
                          <a:schemeClr val="tx1"/>
                        </a:solidFill>
                        <a:effectLst/>
                        <a:latin typeface="Arial" charset="0"/>
                      </a:endParaRPr>
                    </a:p>
                  </a:txBody>
                  <a:tcPr marL="91511" marR="91511"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CA" sz="2400" b="0" i="0" u="none" strike="noStrike" cap="none" normalizeH="0" baseline="0" smtClean="0">
                        <a:ln>
                          <a:noFill/>
                        </a:ln>
                        <a:solidFill>
                          <a:schemeClr val="tx1"/>
                        </a:solidFill>
                        <a:effectLst/>
                        <a:latin typeface="Arial" charset="0"/>
                      </a:endParaRPr>
                    </a:p>
                  </a:txBody>
                  <a:tcPr marL="91511" marR="91511"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CA" sz="2400" b="0" i="0" u="none" strike="noStrike" cap="none" normalizeH="0" baseline="0" smtClean="0">
                        <a:ln>
                          <a:noFill/>
                        </a:ln>
                        <a:solidFill>
                          <a:schemeClr val="tx1"/>
                        </a:solidFill>
                        <a:effectLst/>
                        <a:latin typeface="Arial" charset="0"/>
                      </a:endParaRPr>
                    </a:p>
                  </a:txBody>
                  <a:tcPr marL="91511" marR="91511"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CA" sz="2400" b="0" i="0" u="none" strike="noStrike" cap="none" normalizeH="0" baseline="0" smtClean="0">
                        <a:ln>
                          <a:noFill/>
                        </a:ln>
                        <a:solidFill>
                          <a:schemeClr val="tx1"/>
                        </a:solidFill>
                        <a:effectLst/>
                        <a:latin typeface="Arial" charset="0"/>
                      </a:endParaRPr>
                    </a:p>
                  </a:txBody>
                  <a:tcPr marL="91511" marR="91511"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CA" sz="2400" b="0" i="0" u="none" strike="noStrike" cap="none" normalizeH="0" baseline="0" smtClean="0">
                        <a:ln>
                          <a:noFill/>
                        </a:ln>
                        <a:solidFill>
                          <a:schemeClr val="tx1"/>
                        </a:solidFill>
                        <a:effectLst/>
                        <a:latin typeface="Arial" charset="0"/>
                      </a:endParaRPr>
                    </a:p>
                  </a:txBody>
                  <a:tcPr marL="91511" marR="91511"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CA" sz="2400" b="0" i="0" u="none" strike="noStrike" cap="none" normalizeH="0" baseline="0" smtClean="0">
                        <a:ln>
                          <a:noFill/>
                        </a:ln>
                        <a:solidFill>
                          <a:schemeClr val="tx1"/>
                        </a:solidFill>
                        <a:effectLst/>
                        <a:latin typeface="Arial" charset="0"/>
                      </a:endParaRPr>
                    </a:p>
                  </a:txBody>
                  <a:tcPr marL="91511" marR="91511"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CA" sz="2400" b="0" i="0" u="none" strike="noStrike" cap="none" normalizeH="0" baseline="0" smtClean="0">
                        <a:ln>
                          <a:noFill/>
                        </a:ln>
                        <a:solidFill>
                          <a:schemeClr val="tx1"/>
                        </a:solidFill>
                        <a:effectLst/>
                        <a:latin typeface="Arial" charset="0"/>
                      </a:endParaRPr>
                    </a:p>
                  </a:txBody>
                  <a:tcPr marL="91511" marR="91511"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2400" u="none" strike="noStrike" cap="none" normalizeH="0" baseline="0" smtClean="0">
                          <a:ln>
                            <a:noFill/>
                          </a:ln>
                          <a:effectLst/>
                          <a:sym typeface="Symbol" pitchFamily="18" charset="2"/>
                        </a:rPr>
                        <a:t></a:t>
                      </a:r>
                      <a:endParaRPr kumimoji="0" lang="en-CA" sz="2400" b="0" i="0" u="none" strike="noStrike" cap="none" normalizeH="0" baseline="0" smtClean="0">
                        <a:ln>
                          <a:noFill/>
                        </a:ln>
                        <a:solidFill>
                          <a:schemeClr val="tx1"/>
                        </a:solidFill>
                        <a:effectLst/>
                        <a:latin typeface="Arial" charset="0"/>
                        <a:sym typeface="Symbol" pitchFamily="18" charset="2"/>
                      </a:endParaRPr>
                    </a:p>
                  </a:txBody>
                  <a:tcPr marL="91511" marR="91511"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CA" sz="2400" b="0" i="0" u="none" strike="noStrike" cap="none" normalizeH="0" baseline="0" smtClean="0">
                        <a:ln>
                          <a:noFill/>
                        </a:ln>
                        <a:solidFill>
                          <a:schemeClr val="tx1"/>
                        </a:solidFill>
                        <a:effectLst/>
                        <a:latin typeface="Arial" charset="0"/>
                      </a:endParaRPr>
                    </a:p>
                  </a:txBody>
                  <a:tcPr marL="91511" marR="91511"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CA" sz="2400" b="0" i="0" u="none" strike="noStrike" cap="none" normalizeH="0" baseline="0" smtClean="0">
                        <a:ln>
                          <a:noFill/>
                        </a:ln>
                        <a:solidFill>
                          <a:schemeClr val="tx1"/>
                        </a:solidFill>
                        <a:effectLst/>
                        <a:latin typeface="Arial" charset="0"/>
                      </a:endParaRPr>
                    </a:p>
                  </a:txBody>
                  <a:tcPr marL="91511" marR="91511"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2400" u="none" strike="noStrike" cap="none" normalizeH="0" baseline="0" smtClean="0">
                          <a:ln>
                            <a:noFill/>
                          </a:ln>
                          <a:effectLst/>
                          <a:sym typeface="Symbol" pitchFamily="18" charset="2"/>
                        </a:rPr>
                        <a:t></a:t>
                      </a:r>
                      <a:endParaRPr kumimoji="0" lang="en-CA" sz="2400" b="0" i="0" u="none" strike="noStrike" cap="none" normalizeH="0" baseline="0" smtClean="0">
                        <a:ln>
                          <a:noFill/>
                        </a:ln>
                        <a:solidFill>
                          <a:schemeClr val="tx1"/>
                        </a:solidFill>
                        <a:effectLst/>
                        <a:latin typeface="Arial" charset="0"/>
                        <a:sym typeface="Symbol" pitchFamily="18" charset="2"/>
                      </a:endParaRPr>
                    </a:p>
                  </a:txBody>
                  <a:tcPr marL="91511" marR="91511" anchor="ctr" horzOverflow="overflow"/>
                </a:tc>
              </a:tr>
              <a:tr h="5810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2000" u="none" strike="noStrike" cap="none" normalizeH="0" baseline="0" smtClean="0">
                          <a:ln>
                            <a:noFill/>
                          </a:ln>
                          <a:effectLst/>
                        </a:rPr>
                        <a:t>5</a:t>
                      </a:r>
                      <a:endParaRPr kumimoji="0" lang="en-CA" sz="2000" b="0" i="0" u="none" strike="noStrike" cap="none" normalizeH="0" baseline="0" smtClean="0">
                        <a:ln>
                          <a:noFill/>
                        </a:ln>
                        <a:solidFill>
                          <a:schemeClr val="tx1"/>
                        </a:solidFill>
                        <a:effectLst/>
                        <a:latin typeface="Arial" charset="0"/>
                      </a:endParaRPr>
                    </a:p>
                  </a:txBody>
                  <a:tcPr marL="91511" marR="91511"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CA" sz="2400" b="0" i="0" u="none" strike="noStrike" cap="none" normalizeH="0" baseline="0" smtClean="0">
                        <a:ln>
                          <a:noFill/>
                        </a:ln>
                        <a:solidFill>
                          <a:schemeClr val="tx1"/>
                        </a:solidFill>
                        <a:effectLst/>
                        <a:latin typeface="Arial" charset="0"/>
                      </a:endParaRPr>
                    </a:p>
                  </a:txBody>
                  <a:tcPr marL="91511" marR="91511"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2400" u="none" strike="noStrike" cap="none" normalizeH="0" baseline="0" smtClean="0">
                          <a:ln>
                            <a:noFill/>
                          </a:ln>
                          <a:effectLst/>
                          <a:sym typeface="Symbol" pitchFamily="18" charset="2"/>
                        </a:rPr>
                        <a:t></a:t>
                      </a:r>
                      <a:endParaRPr kumimoji="0" lang="en-CA" sz="2400" b="0" i="0" u="none" strike="noStrike" cap="none" normalizeH="0" baseline="0" smtClean="0">
                        <a:ln>
                          <a:noFill/>
                        </a:ln>
                        <a:solidFill>
                          <a:schemeClr val="tx1"/>
                        </a:solidFill>
                        <a:effectLst/>
                        <a:latin typeface="Arial" charset="0"/>
                        <a:sym typeface="Symbol" pitchFamily="18" charset="2"/>
                      </a:endParaRPr>
                    </a:p>
                  </a:txBody>
                  <a:tcPr marL="91511" marR="91511"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CA" sz="2400" b="0" i="0" u="none" strike="noStrike" cap="none" normalizeH="0" baseline="0" smtClean="0">
                        <a:ln>
                          <a:noFill/>
                        </a:ln>
                        <a:solidFill>
                          <a:schemeClr val="tx1"/>
                        </a:solidFill>
                        <a:effectLst/>
                        <a:latin typeface="Arial" charset="0"/>
                      </a:endParaRPr>
                    </a:p>
                  </a:txBody>
                  <a:tcPr marL="91511" marR="91511"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CA" sz="2400" b="0" i="0" u="none" strike="noStrike" cap="none" normalizeH="0" baseline="0" smtClean="0">
                        <a:ln>
                          <a:noFill/>
                        </a:ln>
                        <a:solidFill>
                          <a:schemeClr val="tx1"/>
                        </a:solidFill>
                        <a:effectLst/>
                        <a:latin typeface="Arial" charset="0"/>
                      </a:endParaRPr>
                    </a:p>
                  </a:txBody>
                  <a:tcPr marL="91511" marR="91511"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CA" sz="2400" b="0" i="0" u="none" strike="noStrike" cap="none" normalizeH="0" baseline="0" smtClean="0">
                        <a:ln>
                          <a:noFill/>
                        </a:ln>
                        <a:solidFill>
                          <a:schemeClr val="tx1"/>
                        </a:solidFill>
                        <a:effectLst/>
                        <a:latin typeface="Arial" charset="0"/>
                      </a:endParaRPr>
                    </a:p>
                  </a:txBody>
                  <a:tcPr marL="91511" marR="91511"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CA" sz="2400" b="0" i="0" u="none" strike="noStrike" cap="none" normalizeH="0" baseline="0" smtClean="0">
                        <a:ln>
                          <a:noFill/>
                        </a:ln>
                        <a:solidFill>
                          <a:schemeClr val="tx1"/>
                        </a:solidFill>
                        <a:effectLst/>
                        <a:latin typeface="Arial" charset="0"/>
                      </a:endParaRPr>
                    </a:p>
                  </a:txBody>
                  <a:tcPr marL="91511" marR="91511"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CA" sz="2400" b="0" i="0" u="none" strike="noStrike" cap="none" normalizeH="0" baseline="0" smtClean="0">
                        <a:ln>
                          <a:noFill/>
                        </a:ln>
                        <a:solidFill>
                          <a:schemeClr val="tx1"/>
                        </a:solidFill>
                        <a:effectLst/>
                        <a:latin typeface="Arial" charset="0"/>
                      </a:endParaRPr>
                    </a:p>
                  </a:txBody>
                  <a:tcPr marL="91511" marR="91511"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CA" sz="2400" b="0" i="0" u="none" strike="noStrike" cap="none" normalizeH="0" baseline="0" smtClean="0">
                        <a:ln>
                          <a:noFill/>
                        </a:ln>
                        <a:solidFill>
                          <a:schemeClr val="tx1"/>
                        </a:solidFill>
                        <a:effectLst/>
                        <a:latin typeface="Arial" charset="0"/>
                        <a:sym typeface="Symbol" pitchFamily="18" charset="2"/>
                      </a:endParaRPr>
                    </a:p>
                  </a:txBody>
                  <a:tcPr marL="91511" marR="91511"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2400" u="none" strike="noStrike" cap="none" normalizeH="0" baseline="0" smtClean="0">
                          <a:ln>
                            <a:noFill/>
                          </a:ln>
                          <a:effectLst/>
                          <a:sym typeface="Symbol" pitchFamily="18" charset="2"/>
                        </a:rPr>
                        <a:t></a:t>
                      </a:r>
                      <a:endParaRPr kumimoji="0" lang="en-CA" sz="2400" b="0" i="0" u="none" strike="noStrike" cap="none" normalizeH="0" baseline="0" smtClean="0">
                        <a:ln>
                          <a:noFill/>
                        </a:ln>
                        <a:solidFill>
                          <a:schemeClr val="tx1"/>
                        </a:solidFill>
                        <a:effectLst/>
                        <a:latin typeface="Arial" charset="0"/>
                        <a:sym typeface="Symbol" pitchFamily="18" charset="2"/>
                      </a:endParaRPr>
                    </a:p>
                  </a:txBody>
                  <a:tcPr marL="91511" marR="91511"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CA" sz="2400" b="0" i="0" u="none" strike="noStrike" cap="none" normalizeH="0" baseline="0" smtClean="0">
                        <a:ln>
                          <a:noFill/>
                        </a:ln>
                        <a:solidFill>
                          <a:schemeClr val="tx1"/>
                        </a:solidFill>
                        <a:effectLst/>
                        <a:latin typeface="Arial" charset="0"/>
                      </a:endParaRPr>
                    </a:p>
                  </a:txBody>
                  <a:tcPr marL="91511" marR="91511"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CA" sz="2400" b="0" i="0" u="none" strike="noStrike" cap="none" normalizeH="0" baseline="0" smtClean="0">
                        <a:ln>
                          <a:noFill/>
                        </a:ln>
                        <a:solidFill>
                          <a:schemeClr val="tx1"/>
                        </a:solidFill>
                        <a:effectLst/>
                        <a:latin typeface="Arial" charset="0"/>
                        <a:sym typeface="Symbol" pitchFamily="18" charset="2"/>
                      </a:endParaRPr>
                    </a:p>
                  </a:txBody>
                  <a:tcPr marL="91511" marR="91511" anchor="ctr" horzOverflow="overflow"/>
                </a:tc>
              </a:tr>
              <a:tr h="5810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2000" u="none" strike="noStrike" cap="none" normalizeH="0" baseline="0" smtClean="0">
                          <a:ln>
                            <a:noFill/>
                          </a:ln>
                          <a:effectLst/>
                        </a:rPr>
                        <a:t>6</a:t>
                      </a:r>
                      <a:endParaRPr kumimoji="0" lang="en-CA" sz="2000" b="0" i="0" u="none" strike="noStrike" cap="none" normalizeH="0" baseline="0" smtClean="0">
                        <a:ln>
                          <a:noFill/>
                        </a:ln>
                        <a:solidFill>
                          <a:schemeClr val="tx1"/>
                        </a:solidFill>
                        <a:effectLst/>
                        <a:latin typeface="Arial" charset="0"/>
                      </a:endParaRPr>
                    </a:p>
                  </a:txBody>
                  <a:tcPr marL="91511" marR="91511"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CA" sz="2400" b="0" i="0" u="none" strike="noStrike" cap="none" normalizeH="0" baseline="0" smtClean="0">
                        <a:ln>
                          <a:noFill/>
                        </a:ln>
                        <a:solidFill>
                          <a:schemeClr val="tx1"/>
                        </a:solidFill>
                        <a:effectLst/>
                        <a:latin typeface="Arial" charset="0"/>
                      </a:endParaRPr>
                    </a:p>
                  </a:txBody>
                  <a:tcPr marL="91511" marR="91511"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CA" sz="2400" b="0" i="0" u="none" strike="noStrike" cap="none" normalizeH="0" baseline="0" smtClean="0">
                        <a:ln>
                          <a:noFill/>
                        </a:ln>
                        <a:solidFill>
                          <a:schemeClr val="tx1"/>
                        </a:solidFill>
                        <a:effectLst/>
                        <a:latin typeface="Arial" charset="0"/>
                        <a:sym typeface="Symbol" pitchFamily="18" charset="2"/>
                      </a:endParaRPr>
                    </a:p>
                  </a:txBody>
                  <a:tcPr marL="91511" marR="91511"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CA" sz="2400" b="0" i="0" u="none" strike="noStrike" cap="none" normalizeH="0" baseline="0" smtClean="0">
                        <a:ln>
                          <a:noFill/>
                        </a:ln>
                        <a:solidFill>
                          <a:schemeClr val="tx1"/>
                        </a:solidFill>
                        <a:effectLst/>
                        <a:latin typeface="Arial" charset="0"/>
                      </a:endParaRPr>
                    </a:p>
                  </a:txBody>
                  <a:tcPr marL="91511" marR="91511"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CA" sz="2400" b="0" i="0" u="none" strike="noStrike" cap="none" normalizeH="0" baseline="0" smtClean="0">
                        <a:ln>
                          <a:noFill/>
                        </a:ln>
                        <a:solidFill>
                          <a:schemeClr val="tx1"/>
                        </a:solidFill>
                        <a:effectLst/>
                        <a:latin typeface="Arial" charset="0"/>
                      </a:endParaRPr>
                    </a:p>
                  </a:txBody>
                  <a:tcPr marL="91511" marR="91511"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CA" sz="2400" b="0" i="0" u="none" strike="noStrike" cap="none" normalizeH="0" baseline="0" smtClean="0">
                        <a:ln>
                          <a:noFill/>
                        </a:ln>
                        <a:solidFill>
                          <a:schemeClr val="tx1"/>
                        </a:solidFill>
                        <a:effectLst/>
                        <a:latin typeface="Arial" charset="0"/>
                      </a:endParaRPr>
                    </a:p>
                  </a:txBody>
                  <a:tcPr marL="91511" marR="91511"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CA" sz="2400" b="0" i="0" u="none" strike="noStrike" cap="none" normalizeH="0" baseline="0" smtClean="0">
                        <a:ln>
                          <a:noFill/>
                        </a:ln>
                        <a:solidFill>
                          <a:schemeClr val="tx1"/>
                        </a:solidFill>
                        <a:effectLst/>
                        <a:latin typeface="Arial" charset="0"/>
                      </a:endParaRPr>
                    </a:p>
                  </a:txBody>
                  <a:tcPr marL="91511" marR="91511"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2400" u="none" strike="noStrike" cap="none" normalizeH="0" baseline="0" smtClean="0">
                          <a:ln>
                            <a:noFill/>
                          </a:ln>
                          <a:effectLst/>
                          <a:sym typeface="Symbol" pitchFamily="18" charset="2"/>
                        </a:rPr>
                        <a:t></a:t>
                      </a:r>
                      <a:endParaRPr kumimoji="0" lang="en-CA" sz="2400" b="0" i="0" u="none" strike="noStrike" cap="none" normalizeH="0" baseline="0" smtClean="0">
                        <a:ln>
                          <a:noFill/>
                        </a:ln>
                        <a:solidFill>
                          <a:schemeClr val="tx1"/>
                        </a:solidFill>
                        <a:effectLst/>
                        <a:latin typeface="Arial" charset="0"/>
                        <a:sym typeface="Symbol" pitchFamily="18" charset="2"/>
                      </a:endParaRPr>
                    </a:p>
                  </a:txBody>
                  <a:tcPr marL="91511" marR="91511"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CA" sz="2400" b="0" i="0" u="none" strike="noStrike" cap="none" normalizeH="0" baseline="0" smtClean="0">
                        <a:ln>
                          <a:noFill/>
                        </a:ln>
                        <a:solidFill>
                          <a:schemeClr val="tx1"/>
                        </a:solidFill>
                        <a:effectLst/>
                        <a:latin typeface="Arial" charset="0"/>
                        <a:sym typeface="Symbol" pitchFamily="18" charset="2"/>
                      </a:endParaRPr>
                    </a:p>
                  </a:txBody>
                  <a:tcPr marL="91511" marR="91511"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CA" sz="2400" b="0" i="0" u="none" strike="noStrike" cap="none" normalizeH="0" baseline="0" smtClean="0">
                        <a:ln>
                          <a:noFill/>
                        </a:ln>
                        <a:solidFill>
                          <a:schemeClr val="tx1"/>
                        </a:solidFill>
                        <a:effectLst/>
                        <a:latin typeface="Arial" charset="0"/>
                        <a:sym typeface="Symbol" pitchFamily="18" charset="2"/>
                      </a:endParaRPr>
                    </a:p>
                  </a:txBody>
                  <a:tcPr marL="91511" marR="91511"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CA" sz="2400" b="0" i="0" u="none" strike="noStrike" cap="none" normalizeH="0" baseline="0" smtClean="0">
                        <a:ln>
                          <a:noFill/>
                        </a:ln>
                        <a:solidFill>
                          <a:schemeClr val="tx1"/>
                        </a:solidFill>
                        <a:effectLst/>
                        <a:latin typeface="Arial" charset="0"/>
                      </a:endParaRPr>
                    </a:p>
                  </a:txBody>
                  <a:tcPr marL="91511" marR="91511"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CA" sz="2400" b="0" i="0" u="none" strike="noStrike" cap="none" normalizeH="0" baseline="0" smtClean="0">
                        <a:ln>
                          <a:noFill/>
                        </a:ln>
                        <a:solidFill>
                          <a:schemeClr val="tx1"/>
                        </a:solidFill>
                        <a:effectLst/>
                        <a:latin typeface="Arial" charset="0"/>
                        <a:sym typeface="Symbol" pitchFamily="18" charset="2"/>
                      </a:endParaRPr>
                    </a:p>
                  </a:txBody>
                  <a:tcPr marL="91511" marR="91511" anchor="ctr" horzOverflow="overflow"/>
                </a:tc>
              </a:tr>
              <a:tr h="5810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2000" u="none" strike="noStrike" cap="none" normalizeH="0" baseline="0" smtClean="0">
                          <a:ln>
                            <a:noFill/>
                          </a:ln>
                          <a:effectLst/>
                        </a:rPr>
                        <a:t>7</a:t>
                      </a:r>
                      <a:endParaRPr kumimoji="0" lang="en-CA" sz="2000" b="0" i="0" u="none" strike="noStrike" cap="none" normalizeH="0" baseline="0" smtClean="0">
                        <a:ln>
                          <a:noFill/>
                        </a:ln>
                        <a:solidFill>
                          <a:schemeClr val="tx1"/>
                        </a:solidFill>
                        <a:effectLst/>
                        <a:latin typeface="Arial" charset="0"/>
                      </a:endParaRPr>
                    </a:p>
                  </a:txBody>
                  <a:tcPr marL="91511" marR="91511"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CA" sz="2400" b="0" i="0" u="none" strike="noStrike" cap="none" normalizeH="0" baseline="0" smtClean="0">
                        <a:ln>
                          <a:noFill/>
                        </a:ln>
                        <a:solidFill>
                          <a:schemeClr val="tx1"/>
                        </a:solidFill>
                        <a:effectLst/>
                        <a:latin typeface="Arial" charset="0"/>
                      </a:endParaRPr>
                    </a:p>
                  </a:txBody>
                  <a:tcPr marL="91511" marR="91511"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CA" sz="2400" b="0" i="0" u="none" strike="noStrike" cap="none" normalizeH="0" baseline="0" smtClean="0">
                        <a:ln>
                          <a:noFill/>
                        </a:ln>
                        <a:solidFill>
                          <a:schemeClr val="tx1"/>
                        </a:solidFill>
                        <a:effectLst/>
                        <a:latin typeface="Arial" charset="0"/>
                        <a:sym typeface="Symbol" pitchFamily="18" charset="2"/>
                      </a:endParaRPr>
                    </a:p>
                  </a:txBody>
                  <a:tcPr marL="91511" marR="91511"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2400" u="none" strike="noStrike" cap="none" normalizeH="0" baseline="0" smtClean="0">
                          <a:ln>
                            <a:noFill/>
                          </a:ln>
                          <a:effectLst/>
                          <a:sym typeface="Symbol" pitchFamily="18" charset="2"/>
                        </a:rPr>
                        <a:t></a:t>
                      </a:r>
                      <a:endParaRPr kumimoji="0" lang="en-CA" sz="2400" b="0" i="0" u="none" strike="noStrike" cap="none" normalizeH="0" baseline="0" smtClean="0">
                        <a:ln>
                          <a:noFill/>
                        </a:ln>
                        <a:solidFill>
                          <a:schemeClr val="tx1"/>
                        </a:solidFill>
                        <a:effectLst/>
                        <a:latin typeface="Arial" charset="0"/>
                      </a:endParaRPr>
                    </a:p>
                  </a:txBody>
                  <a:tcPr marL="91511" marR="91511"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CA" sz="2400" b="0" i="0" u="none" strike="noStrike" cap="none" normalizeH="0" baseline="0" smtClean="0">
                        <a:ln>
                          <a:noFill/>
                        </a:ln>
                        <a:solidFill>
                          <a:schemeClr val="tx1"/>
                        </a:solidFill>
                        <a:effectLst/>
                        <a:latin typeface="Arial" charset="0"/>
                      </a:endParaRPr>
                    </a:p>
                  </a:txBody>
                  <a:tcPr marL="91511" marR="91511"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CA" sz="2400" b="0" i="0" u="none" strike="noStrike" cap="none" normalizeH="0" baseline="0" smtClean="0">
                        <a:ln>
                          <a:noFill/>
                        </a:ln>
                        <a:solidFill>
                          <a:schemeClr val="tx1"/>
                        </a:solidFill>
                        <a:effectLst/>
                        <a:latin typeface="Arial" charset="0"/>
                      </a:endParaRPr>
                    </a:p>
                  </a:txBody>
                  <a:tcPr marL="91511" marR="91511"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CA" sz="2400" b="0" i="0" u="none" strike="noStrike" cap="none" normalizeH="0" baseline="0" smtClean="0">
                        <a:ln>
                          <a:noFill/>
                        </a:ln>
                        <a:solidFill>
                          <a:schemeClr val="tx1"/>
                        </a:solidFill>
                        <a:effectLst/>
                        <a:latin typeface="Arial" charset="0"/>
                      </a:endParaRPr>
                    </a:p>
                  </a:txBody>
                  <a:tcPr marL="91511" marR="91511"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CA" sz="2400" b="0" i="0" u="none" strike="noStrike" cap="none" normalizeH="0" baseline="0" smtClean="0">
                        <a:ln>
                          <a:noFill/>
                        </a:ln>
                        <a:solidFill>
                          <a:schemeClr val="tx1"/>
                        </a:solidFill>
                        <a:effectLst/>
                        <a:latin typeface="Arial" charset="0"/>
                        <a:sym typeface="Symbol" pitchFamily="18" charset="2"/>
                      </a:endParaRPr>
                    </a:p>
                  </a:txBody>
                  <a:tcPr marL="91511" marR="91511"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CA" sz="2400" b="0" i="0" u="none" strike="noStrike" cap="none" normalizeH="0" baseline="0" smtClean="0">
                        <a:ln>
                          <a:noFill/>
                        </a:ln>
                        <a:solidFill>
                          <a:schemeClr val="tx1"/>
                        </a:solidFill>
                        <a:effectLst/>
                        <a:latin typeface="Arial" charset="0"/>
                        <a:sym typeface="Symbol" pitchFamily="18" charset="2"/>
                      </a:endParaRPr>
                    </a:p>
                  </a:txBody>
                  <a:tcPr marL="91511" marR="91511"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2400" u="none" strike="noStrike" cap="none" normalizeH="0" baseline="0" smtClean="0">
                          <a:ln>
                            <a:noFill/>
                          </a:ln>
                          <a:effectLst/>
                          <a:sym typeface="Symbol" pitchFamily="18" charset="2"/>
                        </a:rPr>
                        <a:t></a:t>
                      </a:r>
                      <a:endParaRPr kumimoji="0" lang="en-CA" sz="2400" b="0" i="0" u="none" strike="noStrike" cap="none" normalizeH="0" baseline="0" smtClean="0">
                        <a:ln>
                          <a:noFill/>
                        </a:ln>
                        <a:solidFill>
                          <a:schemeClr val="tx1"/>
                        </a:solidFill>
                        <a:effectLst/>
                        <a:latin typeface="Arial" charset="0"/>
                        <a:sym typeface="Symbol" pitchFamily="18" charset="2"/>
                      </a:endParaRPr>
                    </a:p>
                  </a:txBody>
                  <a:tcPr marL="91511" marR="91511"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CA" sz="2400" b="0" i="0" u="none" strike="noStrike" cap="none" normalizeH="0" baseline="0" smtClean="0">
                        <a:ln>
                          <a:noFill/>
                        </a:ln>
                        <a:solidFill>
                          <a:schemeClr val="tx1"/>
                        </a:solidFill>
                        <a:effectLst/>
                        <a:latin typeface="Arial" charset="0"/>
                      </a:endParaRPr>
                    </a:p>
                  </a:txBody>
                  <a:tcPr marL="91511" marR="91511"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CA" sz="2400" b="0" i="0" u="none" strike="noStrike" cap="none" normalizeH="0" baseline="0" smtClean="0">
                        <a:ln>
                          <a:noFill/>
                        </a:ln>
                        <a:solidFill>
                          <a:schemeClr val="tx1"/>
                        </a:solidFill>
                        <a:effectLst/>
                        <a:latin typeface="Arial" charset="0"/>
                        <a:sym typeface="Symbol" pitchFamily="18" charset="2"/>
                      </a:endParaRPr>
                    </a:p>
                  </a:txBody>
                  <a:tcPr marL="91511" marR="91511" anchor="ctr" horzOverflow="overflow"/>
                </a:tc>
              </a:tr>
            </a:tbl>
          </a:graphicData>
        </a:graphic>
      </p:graphicFrame>
      <p:sp>
        <p:nvSpPr>
          <p:cNvPr id="124" name="Slide Number Placeholder 4"/>
          <p:cNvSpPr>
            <a:spLocks noGrp="1"/>
          </p:cNvSpPr>
          <p:nvPr>
            <p:ph type="sldNum" sz="quarter" idx="12"/>
          </p:nvPr>
        </p:nvSpPr>
        <p:spPr/>
        <p:txBody>
          <a:bodyPr/>
          <a:lstStyle/>
          <a:p>
            <a:fld id="{484E8544-B2B6-40BD-AC6B-C5F27EC866A3}" type="slidenum">
              <a:rPr lang="en-US"/>
              <a:pPr/>
              <a:t>44</a:t>
            </a:fld>
            <a:endParaRPr lang="en-US"/>
          </a:p>
        </p:txBody>
      </p:sp>
      <p:sp>
        <p:nvSpPr>
          <p:cNvPr id="360695" name="Rectangle 247"/>
          <p:cNvSpPr>
            <a:spLocks noChangeArrowheads="1"/>
          </p:cNvSpPr>
          <p:nvPr/>
        </p:nvSpPr>
        <p:spPr bwMode="auto">
          <a:xfrm>
            <a:off x="6302405" y="428604"/>
            <a:ext cx="2484437" cy="1262063"/>
          </a:xfrm>
          <a:prstGeom prst="rect">
            <a:avLst/>
          </a:prstGeom>
          <a:solidFill>
            <a:schemeClr val="accent1"/>
          </a:solidFill>
          <a:ln w="25400" algn="ctr">
            <a:noFill/>
            <a:miter lim="800000"/>
            <a:headEnd/>
            <a:tailEnd/>
          </a:ln>
          <a:effectLst/>
        </p:spPr>
        <p:txBody>
          <a:bodyPr>
            <a:spAutoFit/>
          </a:bodyPr>
          <a:lstStyle/>
          <a:p>
            <a:pPr marL="342900" indent="-342900" defTabSz="914400">
              <a:spcBef>
                <a:spcPct val="50000"/>
              </a:spcBef>
            </a:pPr>
            <a:r>
              <a:rPr lang="en-CA" sz="1400" dirty="0"/>
              <a:t>The rows represent subjects, the columns represent objects.</a:t>
            </a:r>
          </a:p>
          <a:p>
            <a:pPr marL="342900" indent="-342900" defTabSz="914400">
              <a:spcBef>
                <a:spcPct val="50000"/>
              </a:spcBef>
            </a:pPr>
            <a:r>
              <a:rPr lang="en-CA" sz="1400" dirty="0"/>
              <a:t>E.g. subject 2 can access object F</a:t>
            </a:r>
          </a:p>
        </p:txBody>
      </p:sp>
      <p:sp>
        <p:nvSpPr>
          <p:cNvPr id="6" name="Footer Placeholder 5"/>
          <p:cNvSpPr>
            <a:spLocks noGrp="1"/>
          </p:cNvSpPr>
          <p:nvPr>
            <p:ph type="ftr" sz="quarter" idx="13"/>
          </p:nvPr>
        </p:nvSpPr>
        <p:spPr/>
        <p:txBody>
          <a:bodyPr/>
          <a:lstStyle/>
          <a:p>
            <a:r>
              <a:rPr lang="en-US" smtClean="0"/>
              <a:t>L02 Access Controls</a:t>
            </a:r>
            <a:endParaRPr lang="en-US"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2498" name="Rectangle 2"/>
          <p:cNvSpPr>
            <a:spLocks noGrp="1" noChangeArrowheads="1"/>
          </p:cNvSpPr>
          <p:nvPr>
            <p:ph type="title"/>
          </p:nvPr>
        </p:nvSpPr>
        <p:spPr>
          <a:xfrm>
            <a:off x="685800" y="609600"/>
            <a:ext cx="6029340" cy="1143000"/>
          </a:xfrm>
          <a:ln/>
        </p:spPr>
        <p:txBody>
          <a:bodyPr>
            <a:normAutofit fontScale="90000"/>
          </a:bodyPr>
          <a:lstStyle/>
          <a:p>
            <a:pPr algn="l"/>
            <a:r>
              <a:rPr lang="en-CA" sz="4000" dirty="0"/>
              <a:t>Access Capability Table</a:t>
            </a:r>
            <a:br>
              <a:rPr lang="en-CA" sz="4000" dirty="0"/>
            </a:br>
            <a:r>
              <a:rPr lang="en-CA" sz="4000" dirty="0">
                <a:solidFill>
                  <a:srgbClr val="FF9933"/>
                </a:solidFill>
              </a:rPr>
              <a:t>Example</a:t>
            </a:r>
          </a:p>
        </p:txBody>
      </p:sp>
      <p:graphicFrame>
        <p:nvGraphicFramePr>
          <p:cNvPr id="362499" name="Group 3"/>
          <p:cNvGraphicFramePr>
            <a:graphicFrameLocks noGrp="1"/>
          </p:cNvGraphicFramePr>
          <p:nvPr>
            <p:ph idx="1"/>
          </p:nvPr>
        </p:nvGraphicFramePr>
        <p:xfrm>
          <a:off x="214281" y="1981201"/>
          <a:ext cx="8786875" cy="4662511"/>
        </p:xfrm>
        <a:graphic>
          <a:graphicData uri="http://schemas.openxmlformats.org/drawingml/2006/table">
            <a:tbl>
              <a:tblPr firstRow="1" firstCol="1">
                <a:tableStyleId>{93296810-A885-4BE3-A3E7-6D5BEEA58F35}</a:tableStyleId>
              </a:tblPr>
              <a:tblGrid>
                <a:gridCol w="1758066"/>
                <a:gridCol w="1756339"/>
                <a:gridCol w="1758066"/>
                <a:gridCol w="1756338"/>
                <a:gridCol w="1758066"/>
              </a:tblGrid>
              <a:tr h="9321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CA" sz="2000" b="0" i="0" u="none" strike="noStrike" cap="none" normalizeH="0" baseline="0" dirty="0" smtClean="0">
                        <a:ln>
                          <a:noFill/>
                        </a:ln>
                        <a:solidFill>
                          <a:schemeClr val="tx1"/>
                        </a:solidFill>
                        <a:effectLst/>
                        <a:latin typeface="Arial" charset="0"/>
                      </a:endParaRPr>
                    </a:p>
                  </a:txBody>
                  <a:tcPr marL="92303" marR="92303"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2000" u="none" strike="noStrike" cap="none" normalizeH="0" baseline="0" smtClean="0">
                          <a:ln>
                            <a:noFill/>
                          </a:ln>
                          <a:effectLst/>
                        </a:rPr>
                        <a:t>UserMary directory</a:t>
                      </a:r>
                      <a:endParaRPr kumimoji="0" lang="en-CA" sz="2000" b="0" i="0" u="none" strike="noStrike" cap="none" normalizeH="0" baseline="0" smtClean="0">
                        <a:ln>
                          <a:noFill/>
                        </a:ln>
                        <a:solidFill>
                          <a:schemeClr val="tx1"/>
                        </a:solidFill>
                        <a:effectLst/>
                        <a:latin typeface="Arial" charset="0"/>
                      </a:endParaRPr>
                    </a:p>
                  </a:txBody>
                  <a:tcPr marL="92303" marR="92303"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2000" u="none" strike="noStrike" cap="none" normalizeH="0" baseline="0" smtClean="0">
                          <a:ln>
                            <a:noFill/>
                          </a:ln>
                          <a:effectLst/>
                        </a:rPr>
                        <a:t>UserBob directory</a:t>
                      </a:r>
                      <a:endParaRPr kumimoji="0" lang="en-CA" sz="2000" b="0" i="0" u="none" strike="noStrike" cap="none" normalizeH="0" baseline="0" smtClean="0">
                        <a:ln>
                          <a:noFill/>
                        </a:ln>
                        <a:solidFill>
                          <a:schemeClr val="tx1"/>
                        </a:solidFill>
                        <a:effectLst/>
                        <a:latin typeface="Arial" charset="0"/>
                      </a:endParaRPr>
                    </a:p>
                  </a:txBody>
                  <a:tcPr marL="92303" marR="92303"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2000" u="none" strike="noStrike" cap="none" normalizeH="0" baseline="0" dirty="0" err="1" smtClean="0">
                          <a:ln>
                            <a:noFill/>
                          </a:ln>
                          <a:effectLst/>
                        </a:rPr>
                        <a:t>UserBruce</a:t>
                      </a:r>
                      <a:r>
                        <a:rPr kumimoji="0" lang="en-CA" sz="2000" u="none" strike="noStrike" cap="none" normalizeH="0" baseline="0" dirty="0" smtClean="0">
                          <a:ln>
                            <a:noFill/>
                          </a:ln>
                          <a:effectLst/>
                        </a:rPr>
                        <a:t> directory</a:t>
                      </a:r>
                      <a:endParaRPr kumimoji="0" lang="en-CA" sz="2000" b="0" i="0" u="none" strike="noStrike" cap="none" normalizeH="0" baseline="0" dirty="0" smtClean="0">
                        <a:ln>
                          <a:noFill/>
                        </a:ln>
                        <a:solidFill>
                          <a:schemeClr val="tx1"/>
                        </a:solidFill>
                        <a:effectLst/>
                        <a:latin typeface="Arial" charset="0"/>
                      </a:endParaRPr>
                    </a:p>
                  </a:txBody>
                  <a:tcPr marL="92303" marR="92303"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2000" u="none" strike="noStrike" cap="none" normalizeH="0" baseline="0" smtClean="0">
                          <a:ln>
                            <a:noFill/>
                          </a:ln>
                          <a:effectLst/>
                        </a:rPr>
                        <a:t>Printer 001</a:t>
                      </a:r>
                      <a:endParaRPr kumimoji="0" lang="en-CA" sz="2000" b="0" i="0" u="none" strike="noStrike" cap="none" normalizeH="0" baseline="0" smtClean="0">
                        <a:ln>
                          <a:noFill/>
                        </a:ln>
                        <a:solidFill>
                          <a:schemeClr val="tx1"/>
                        </a:solidFill>
                        <a:effectLst/>
                        <a:latin typeface="Arial" charset="0"/>
                      </a:endParaRPr>
                    </a:p>
                  </a:txBody>
                  <a:tcPr marL="92303" marR="92303" anchor="ctr" horzOverflow="overflow"/>
                </a:tc>
              </a:tr>
              <a:tr h="9321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2000" u="none" strike="noStrike" cap="none" normalizeH="0" baseline="0" smtClean="0">
                          <a:ln>
                            <a:noFill/>
                          </a:ln>
                          <a:effectLst/>
                        </a:rPr>
                        <a:t>Mary</a:t>
                      </a:r>
                      <a:endParaRPr kumimoji="0" lang="en-CA" sz="2000" b="0" i="0" u="none" strike="noStrike" cap="none" normalizeH="0" baseline="0" smtClean="0">
                        <a:ln>
                          <a:noFill/>
                        </a:ln>
                        <a:solidFill>
                          <a:schemeClr val="tx1"/>
                        </a:solidFill>
                        <a:effectLst/>
                        <a:latin typeface="Arial" charset="0"/>
                      </a:endParaRPr>
                    </a:p>
                  </a:txBody>
                  <a:tcPr marL="92303" marR="92303"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2400" u="none" strike="noStrike" cap="none" normalizeH="0" baseline="0" smtClean="0">
                          <a:ln>
                            <a:noFill/>
                          </a:ln>
                          <a:effectLst/>
                        </a:rPr>
                        <a:t>RWX</a:t>
                      </a:r>
                      <a:endParaRPr kumimoji="0" lang="en-CA" sz="2400" b="0" i="0" u="none" strike="noStrike" cap="none" normalizeH="0" baseline="0" smtClean="0">
                        <a:ln>
                          <a:noFill/>
                        </a:ln>
                        <a:solidFill>
                          <a:schemeClr val="tx1"/>
                        </a:solidFill>
                        <a:effectLst/>
                        <a:latin typeface="Arial" charset="0"/>
                      </a:endParaRPr>
                    </a:p>
                  </a:txBody>
                  <a:tcPr marL="92303" marR="92303"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2400" u="none" strike="noStrike" cap="none" normalizeH="0" baseline="0" smtClean="0">
                          <a:ln>
                            <a:noFill/>
                          </a:ln>
                          <a:effectLst/>
                        </a:rPr>
                        <a:t>W</a:t>
                      </a:r>
                      <a:endParaRPr kumimoji="0" lang="en-CA" sz="2400" b="0" i="0" u="none" strike="noStrike" cap="none" normalizeH="0" baseline="0" smtClean="0">
                        <a:ln>
                          <a:noFill/>
                        </a:ln>
                        <a:solidFill>
                          <a:schemeClr val="tx1"/>
                        </a:solidFill>
                        <a:effectLst/>
                        <a:latin typeface="Arial" charset="0"/>
                      </a:endParaRPr>
                    </a:p>
                  </a:txBody>
                  <a:tcPr marL="92303" marR="92303"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2400" u="none" strike="noStrike" cap="none" normalizeH="0" baseline="0" smtClean="0">
                          <a:ln>
                            <a:noFill/>
                          </a:ln>
                          <a:effectLst/>
                        </a:rPr>
                        <a:t>W</a:t>
                      </a:r>
                      <a:endParaRPr kumimoji="0" lang="en-CA" sz="2400" b="0" i="0" u="none" strike="noStrike" cap="none" normalizeH="0" baseline="0" smtClean="0">
                        <a:ln>
                          <a:noFill/>
                        </a:ln>
                        <a:solidFill>
                          <a:schemeClr val="tx1"/>
                        </a:solidFill>
                        <a:effectLst/>
                        <a:latin typeface="Arial" charset="0"/>
                      </a:endParaRPr>
                    </a:p>
                  </a:txBody>
                  <a:tcPr marL="92303" marR="92303"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2400" u="none" strike="noStrike" cap="none" normalizeH="0" baseline="0" smtClean="0">
                          <a:ln>
                            <a:noFill/>
                          </a:ln>
                          <a:effectLst/>
                        </a:rPr>
                        <a:t>X</a:t>
                      </a:r>
                      <a:endParaRPr kumimoji="0" lang="en-CA" sz="2400" b="0" i="0" u="none" strike="noStrike" cap="none" normalizeH="0" baseline="0" smtClean="0">
                        <a:ln>
                          <a:noFill/>
                        </a:ln>
                        <a:solidFill>
                          <a:schemeClr val="tx1"/>
                        </a:solidFill>
                        <a:effectLst/>
                        <a:latin typeface="Arial" charset="0"/>
                      </a:endParaRPr>
                    </a:p>
                  </a:txBody>
                  <a:tcPr marL="92303" marR="92303" anchor="ctr" horzOverflow="overflow"/>
                </a:tc>
              </a:tr>
              <a:tr h="933811">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2000" u="none" strike="noStrike" cap="none" normalizeH="0" baseline="0" smtClean="0">
                          <a:ln>
                            <a:noFill/>
                          </a:ln>
                          <a:effectLst/>
                        </a:rPr>
                        <a:t>Bob</a:t>
                      </a:r>
                      <a:endParaRPr kumimoji="0" lang="en-CA" sz="2000" b="0" i="0" u="none" strike="noStrike" cap="none" normalizeH="0" baseline="0" smtClean="0">
                        <a:ln>
                          <a:noFill/>
                        </a:ln>
                        <a:solidFill>
                          <a:schemeClr val="tx1"/>
                        </a:solidFill>
                        <a:effectLst/>
                        <a:latin typeface="Arial" charset="0"/>
                      </a:endParaRPr>
                    </a:p>
                  </a:txBody>
                  <a:tcPr marL="92303" marR="92303"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2400" u="none" strike="noStrike" cap="none" normalizeH="0" baseline="0" smtClean="0">
                          <a:ln>
                            <a:noFill/>
                          </a:ln>
                          <a:effectLst/>
                        </a:rPr>
                        <a:t>R</a:t>
                      </a:r>
                      <a:endParaRPr kumimoji="0" lang="en-CA" sz="2400" b="0" i="0" u="none" strike="noStrike" cap="none" normalizeH="0" baseline="0" smtClean="0">
                        <a:ln>
                          <a:noFill/>
                        </a:ln>
                        <a:solidFill>
                          <a:schemeClr val="tx1"/>
                        </a:solidFill>
                        <a:effectLst/>
                        <a:latin typeface="Arial" charset="0"/>
                      </a:endParaRPr>
                    </a:p>
                  </a:txBody>
                  <a:tcPr marL="92303" marR="92303"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2400" u="none" strike="noStrike" cap="none" normalizeH="0" baseline="0" smtClean="0">
                          <a:ln>
                            <a:noFill/>
                          </a:ln>
                          <a:effectLst/>
                        </a:rPr>
                        <a:t>RWX</a:t>
                      </a:r>
                      <a:endParaRPr kumimoji="0" lang="en-CA" sz="2400" b="0" i="0" u="none" strike="noStrike" cap="none" normalizeH="0" baseline="0" smtClean="0">
                        <a:ln>
                          <a:noFill/>
                        </a:ln>
                        <a:solidFill>
                          <a:schemeClr val="tx1"/>
                        </a:solidFill>
                        <a:effectLst/>
                        <a:latin typeface="Arial" charset="0"/>
                      </a:endParaRPr>
                    </a:p>
                  </a:txBody>
                  <a:tcPr marL="92303" marR="92303"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2400" u="none" strike="noStrike" cap="none" normalizeH="0" baseline="0" smtClean="0">
                          <a:ln>
                            <a:noFill/>
                          </a:ln>
                          <a:effectLst/>
                        </a:rPr>
                        <a:t>W</a:t>
                      </a:r>
                      <a:endParaRPr kumimoji="0" lang="en-CA" sz="2400" b="0" i="0" u="none" strike="noStrike" cap="none" normalizeH="0" baseline="0" smtClean="0">
                        <a:ln>
                          <a:noFill/>
                        </a:ln>
                        <a:solidFill>
                          <a:schemeClr val="tx1"/>
                        </a:solidFill>
                        <a:effectLst/>
                        <a:latin typeface="Arial" charset="0"/>
                      </a:endParaRPr>
                    </a:p>
                  </a:txBody>
                  <a:tcPr marL="92303" marR="92303"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2400" u="none" strike="noStrike" cap="none" normalizeH="0" baseline="0" smtClean="0">
                          <a:ln>
                            <a:noFill/>
                          </a:ln>
                          <a:effectLst/>
                        </a:rPr>
                        <a:t>X</a:t>
                      </a:r>
                      <a:endParaRPr kumimoji="0" lang="en-CA" sz="2400" b="0" i="0" u="none" strike="noStrike" cap="none" normalizeH="0" baseline="0" smtClean="0">
                        <a:ln>
                          <a:noFill/>
                        </a:ln>
                        <a:solidFill>
                          <a:schemeClr val="tx1"/>
                        </a:solidFill>
                        <a:effectLst/>
                        <a:latin typeface="Arial" charset="0"/>
                      </a:endParaRPr>
                    </a:p>
                  </a:txBody>
                  <a:tcPr marL="92303" marR="92303" anchor="ctr" horzOverflow="overflow"/>
                </a:tc>
              </a:tr>
              <a:tr h="9321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2000" u="none" strike="noStrike" cap="none" normalizeH="0" baseline="0" smtClean="0">
                          <a:ln>
                            <a:noFill/>
                          </a:ln>
                          <a:effectLst/>
                        </a:rPr>
                        <a:t>Bruce</a:t>
                      </a:r>
                      <a:endParaRPr kumimoji="0" lang="en-CA" sz="2000" b="0" i="0" u="none" strike="noStrike" cap="none" normalizeH="0" baseline="0" smtClean="0">
                        <a:ln>
                          <a:noFill/>
                        </a:ln>
                        <a:solidFill>
                          <a:schemeClr val="tx1"/>
                        </a:solidFill>
                        <a:effectLst/>
                        <a:latin typeface="Arial" charset="0"/>
                      </a:endParaRPr>
                    </a:p>
                  </a:txBody>
                  <a:tcPr marL="92303" marR="92303"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2400" u="none" strike="noStrike" cap="none" normalizeH="0" baseline="0" smtClean="0">
                          <a:ln>
                            <a:noFill/>
                          </a:ln>
                          <a:effectLst/>
                        </a:rPr>
                        <a:t>-</a:t>
                      </a:r>
                      <a:endParaRPr kumimoji="0" lang="en-CA" sz="2400" b="0" i="0" u="none" strike="noStrike" cap="none" normalizeH="0" baseline="0" smtClean="0">
                        <a:ln>
                          <a:noFill/>
                        </a:ln>
                        <a:solidFill>
                          <a:schemeClr val="tx1"/>
                        </a:solidFill>
                        <a:effectLst/>
                        <a:latin typeface="Arial" charset="0"/>
                      </a:endParaRPr>
                    </a:p>
                  </a:txBody>
                  <a:tcPr marL="92303" marR="92303"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2400" u="none" strike="noStrike" cap="none" normalizeH="0" baseline="0" smtClean="0">
                          <a:ln>
                            <a:noFill/>
                          </a:ln>
                          <a:effectLst/>
                        </a:rPr>
                        <a:t>W</a:t>
                      </a:r>
                      <a:endParaRPr kumimoji="0" lang="en-CA" sz="2400" b="0" i="0" u="none" strike="noStrike" cap="none" normalizeH="0" baseline="0" smtClean="0">
                        <a:ln>
                          <a:noFill/>
                        </a:ln>
                        <a:solidFill>
                          <a:schemeClr val="tx1"/>
                        </a:solidFill>
                        <a:effectLst/>
                        <a:latin typeface="Arial" charset="0"/>
                      </a:endParaRPr>
                    </a:p>
                  </a:txBody>
                  <a:tcPr marL="92303" marR="92303"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2400" u="none" strike="noStrike" cap="none" normalizeH="0" baseline="0" smtClean="0">
                          <a:ln>
                            <a:noFill/>
                          </a:ln>
                          <a:effectLst/>
                        </a:rPr>
                        <a:t>RWX</a:t>
                      </a:r>
                      <a:endParaRPr kumimoji="0" lang="en-CA" sz="2400" b="0" i="0" u="none" strike="noStrike" cap="none" normalizeH="0" baseline="0" smtClean="0">
                        <a:ln>
                          <a:noFill/>
                        </a:ln>
                        <a:solidFill>
                          <a:schemeClr val="tx1"/>
                        </a:solidFill>
                        <a:effectLst/>
                        <a:latin typeface="Arial" charset="0"/>
                      </a:endParaRPr>
                    </a:p>
                  </a:txBody>
                  <a:tcPr marL="92303" marR="92303"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2400" u="none" strike="noStrike" cap="none" normalizeH="0" baseline="0" smtClean="0">
                          <a:ln>
                            <a:noFill/>
                          </a:ln>
                          <a:effectLst/>
                        </a:rPr>
                        <a:t>X</a:t>
                      </a:r>
                      <a:endParaRPr kumimoji="0" lang="en-CA" sz="2400" b="0" i="0" u="none" strike="noStrike" cap="none" normalizeH="0" baseline="0" smtClean="0">
                        <a:ln>
                          <a:noFill/>
                        </a:ln>
                        <a:solidFill>
                          <a:schemeClr val="tx1"/>
                        </a:solidFill>
                        <a:effectLst/>
                        <a:latin typeface="Arial" charset="0"/>
                      </a:endParaRPr>
                    </a:p>
                  </a:txBody>
                  <a:tcPr marL="92303" marR="92303" anchor="ctr" horzOverflow="overflow"/>
                </a:tc>
              </a:tr>
              <a:tr h="9321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2000" u="none" strike="noStrike" cap="none" normalizeH="0" baseline="0" smtClean="0">
                          <a:ln>
                            <a:noFill/>
                          </a:ln>
                          <a:effectLst/>
                        </a:rPr>
                        <a:t>Sally</a:t>
                      </a:r>
                      <a:endParaRPr kumimoji="0" lang="en-CA" sz="2000" b="0" i="0" u="none" strike="noStrike" cap="none" normalizeH="0" baseline="0" smtClean="0">
                        <a:ln>
                          <a:noFill/>
                        </a:ln>
                        <a:solidFill>
                          <a:schemeClr val="tx1"/>
                        </a:solidFill>
                        <a:effectLst/>
                        <a:latin typeface="Arial" charset="0"/>
                      </a:endParaRPr>
                    </a:p>
                  </a:txBody>
                  <a:tcPr marL="92303" marR="92303"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2400" u="none" strike="noStrike" cap="none" normalizeH="0" baseline="0" smtClean="0">
                          <a:ln>
                            <a:noFill/>
                          </a:ln>
                          <a:effectLst/>
                        </a:rPr>
                        <a:t>-</a:t>
                      </a:r>
                      <a:endParaRPr kumimoji="0" lang="en-CA" sz="2400" b="0" i="0" u="none" strike="noStrike" cap="none" normalizeH="0" baseline="0" smtClean="0">
                        <a:ln>
                          <a:noFill/>
                        </a:ln>
                        <a:solidFill>
                          <a:schemeClr val="tx1"/>
                        </a:solidFill>
                        <a:effectLst/>
                        <a:latin typeface="Arial" charset="0"/>
                      </a:endParaRPr>
                    </a:p>
                  </a:txBody>
                  <a:tcPr marL="92303" marR="92303"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2400" u="none" strike="noStrike" cap="none" normalizeH="0" baseline="0" smtClean="0">
                          <a:ln>
                            <a:noFill/>
                          </a:ln>
                          <a:effectLst/>
                        </a:rPr>
                        <a:t>-</a:t>
                      </a:r>
                      <a:endParaRPr kumimoji="0" lang="en-CA" sz="2400" b="0" i="0" u="none" strike="noStrike" cap="none" normalizeH="0" baseline="0" smtClean="0">
                        <a:ln>
                          <a:noFill/>
                        </a:ln>
                        <a:solidFill>
                          <a:schemeClr val="tx1"/>
                        </a:solidFill>
                        <a:effectLst/>
                        <a:latin typeface="Arial" charset="0"/>
                      </a:endParaRPr>
                    </a:p>
                  </a:txBody>
                  <a:tcPr marL="92303" marR="92303"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2400" u="none" strike="noStrike" cap="none" normalizeH="0" baseline="0" smtClean="0">
                          <a:ln>
                            <a:noFill/>
                          </a:ln>
                          <a:effectLst/>
                        </a:rPr>
                        <a:t>-</a:t>
                      </a:r>
                      <a:endParaRPr kumimoji="0" lang="en-CA" sz="2400" b="0" i="0" u="none" strike="noStrike" cap="none" normalizeH="0" baseline="0" smtClean="0">
                        <a:ln>
                          <a:noFill/>
                        </a:ln>
                        <a:solidFill>
                          <a:schemeClr val="tx1"/>
                        </a:solidFill>
                        <a:effectLst/>
                        <a:latin typeface="Arial" charset="0"/>
                      </a:endParaRPr>
                    </a:p>
                  </a:txBody>
                  <a:tcPr marL="92303" marR="92303"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2400" u="none" strike="noStrike" cap="none" normalizeH="0" baseline="0" dirty="0" smtClean="0">
                          <a:ln>
                            <a:noFill/>
                          </a:ln>
                          <a:effectLst/>
                        </a:rPr>
                        <a:t>-</a:t>
                      </a:r>
                      <a:endParaRPr kumimoji="0" lang="en-CA" sz="2400" b="0" i="0" u="none" strike="noStrike" cap="none" normalizeH="0" baseline="0" dirty="0" smtClean="0">
                        <a:ln>
                          <a:noFill/>
                        </a:ln>
                        <a:solidFill>
                          <a:schemeClr val="tx1"/>
                        </a:solidFill>
                        <a:effectLst/>
                        <a:latin typeface="Arial" charset="0"/>
                      </a:endParaRPr>
                    </a:p>
                  </a:txBody>
                  <a:tcPr marL="92303" marR="92303" anchor="ctr" horzOverflow="overflow"/>
                </a:tc>
              </a:tr>
            </a:tbl>
          </a:graphicData>
        </a:graphic>
      </p:graphicFrame>
      <p:sp>
        <p:nvSpPr>
          <p:cNvPr id="43" name="Slide Number Placeholder 4"/>
          <p:cNvSpPr>
            <a:spLocks noGrp="1"/>
          </p:cNvSpPr>
          <p:nvPr>
            <p:ph type="sldNum" sz="quarter" idx="12"/>
          </p:nvPr>
        </p:nvSpPr>
        <p:spPr/>
        <p:txBody>
          <a:bodyPr/>
          <a:lstStyle/>
          <a:p>
            <a:fld id="{A42AA0DD-1EE7-4E47-B46D-61C4CB7D5511}" type="slidenum">
              <a:rPr lang="en-US"/>
              <a:pPr/>
              <a:t>45</a:t>
            </a:fld>
            <a:endParaRPr lang="en-US"/>
          </a:p>
        </p:txBody>
      </p:sp>
      <p:sp>
        <p:nvSpPr>
          <p:cNvPr id="362537" name="Rectangle 41"/>
          <p:cNvSpPr>
            <a:spLocks noChangeArrowheads="1"/>
          </p:cNvSpPr>
          <p:nvPr/>
        </p:nvSpPr>
        <p:spPr bwMode="auto">
          <a:xfrm>
            <a:off x="6429388" y="571480"/>
            <a:ext cx="2484437" cy="1155700"/>
          </a:xfrm>
          <a:prstGeom prst="rect">
            <a:avLst/>
          </a:prstGeom>
          <a:solidFill>
            <a:schemeClr val="accent1"/>
          </a:solidFill>
          <a:ln w="25400" algn="ctr">
            <a:noFill/>
            <a:miter lim="800000"/>
            <a:headEnd/>
            <a:tailEnd/>
          </a:ln>
          <a:effectLst/>
        </p:spPr>
        <p:txBody>
          <a:bodyPr>
            <a:spAutoFit/>
          </a:bodyPr>
          <a:lstStyle/>
          <a:p>
            <a:pPr marL="342900" indent="-342900" defTabSz="914400">
              <a:spcBef>
                <a:spcPct val="50000"/>
              </a:spcBef>
            </a:pPr>
            <a:r>
              <a:rPr lang="en-CA" sz="1400" dirty="0"/>
              <a:t>The rows represent subjects, the columns represent capabilities that a subject has with respect to each object.</a:t>
            </a:r>
          </a:p>
        </p:txBody>
      </p:sp>
      <p:sp>
        <p:nvSpPr>
          <p:cNvPr id="6" name="Footer Placeholder 5"/>
          <p:cNvSpPr>
            <a:spLocks noGrp="1"/>
          </p:cNvSpPr>
          <p:nvPr>
            <p:ph type="ftr" sz="quarter" idx="13"/>
          </p:nvPr>
        </p:nvSpPr>
        <p:spPr/>
        <p:txBody>
          <a:bodyPr/>
          <a:lstStyle/>
          <a:p>
            <a:r>
              <a:rPr lang="en-US" smtClean="0"/>
              <a:t>L02 Access Controls</a:t>
            </a:r>
            <a:endParaRPr lang="en-US"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Slide Number Placeholder 7"/>
          <p:cNvSpPr>
            <a:spLocks noGrp="1"/>
          </p:cNvSpPr>
          <p:nvPr>
            <p:ph type="sldNum" sz="quarter" idx="11"/>
          </p:nvPr>
        </p:nvSpPr>
        <p:spPr/>
        <p:txBody>
          <a:bodyPr/>
          <a:lstStyle/>
          <a:p>
            <a:fld id="{D8C5F7CA-9307-457A-8299-294F8772AC44}" type="slidenum">
              <a:rPr lang="en-US"/>
              <a:pPr/>
              <a:t>46</a:t>
            </a:fld>
            <a:endParaRPr lang="en-US"/>
          </a:p>
        </p:txBody>
      </p:sp>
      <p:sp>
        <p:nvSpPr>
          <p:cNvPr id="364546" name="Rectangle 2"/>
          <p:cNvSpPr>
            <a:spLocks noGrp="1" noChangeArrowheads="1"/>
          </p:cNvSpPr>
          <p:nvPr>
            <p:ph type="title" sz="quarter"/>
          </p:nvPr>
        </p:nvSpPr>
        <p:spPr>
          <a:ln/>
        </p:spPr>
        <p:txBody>
          <a:bodyPr/>
          <a:lstStyle/>
          <a:p>
            <a:r>
              <a:rPr lang="en-CA"/>
              <a:t>Approaches to RBAC</a:t>
            </a:r>
          </a:p>
        </p:txBody>
      </p:sp>
      <p:grpSp>
        <p:nvGrpSpPr>
          <p:cNvPr id="2" name="Group 13"/>
          <p:cNvGrpSpPr>
            <a:grpSpLocks/>
          </p:cNvGrpSpPr>
          <p:nvPr/>
        </p:nvGrpSpPr>
        <p:grpSpPr bwMode="auto">
          <a:xfrm>
            <a:off x="468313" y="1916113"/>
            <a:ext cx="504825" cy="1079500"/>
            <a:chOff x="3152" y="2205"/>
            <a:chExt cx="544" cy="1225"/>
          </a:xfrm>
        </p:grpSpPr>
        <p:sp>
          <p:nvSpPr>
            <p:cNvPr id="364552" name="Oval 8"/>
            <p:cNvSpPr>
              <a:spLocks noChangeArrowheads="1"/>
            </p:cNvSpPr>
            <p:nvPr/>
          </p:nvSpPr>
          <p:spPr bwMode="auto">
            <a:xfrm>
              <a:off x="3243" y="2205"/>
              <a:ext cx="363" cy="409"/>
            </a:xfrm>
            <a:prstGeom prst="ellipse">
              <a:avLst/>
            </a:prstGeom>
            <a:noFill/>
            <a:ln w="38100" algn="ctr">
              <a:solidFill>
                <a:schemeClr val="tx1"/>
              </a:solidFill>
              <a:round/>
              <a:headEnd/>
              <a:tailEnd/>
            </a:ln>
            <a:effectLst/>
          </p:spPr>
          <p:txBody>
            <a:bodyPr wrap="none" anchor="ctr"/>
            <a:lstStyle/>
            <a:p>
              <a:endParaRPr lang="en-US"/>
            </a:p>
          </p:txBody>
        </p:sp>
        <p:sp>
          <p:nvSpPr>
            <p:cNvPr id="364553" name="Line 9"/>
            <p:cNvSpPr>
              <a:spLocks noChangeShapeType="1"/>
            </p:cNvSpPr>
            <p:nvPr/>
          </p:nvSpPr>
          <p:spPr bwMode="auto">
            <a:xfrm>
              <a:off x="3424" y="2614"/>
              <a:ext cx="0" cy="408"/>
            </a:xfrm>
            <a:prstGeom prst="line">
              <a:avLst/>
            </a:prstGeom>
            <a:noFill/>
            <a:ln w="38100">
              <a:solidFill>
                <a:schemeClr val="tx1"/>
              </a:solidFill>
              <a:round/>
              <a:headEnd/>
              <a:tailEnd/>
            </a:ln>
            <a:effectLst/>
          </p:spPr>
          <p:txBody>
            <a:bodyPr/>
            <a:lstStyle/>
            <a:p>
              <a:endParaRPr lang="en-US"/>
            </a:p>
          </p:txBody>
        </p:sp>
        <p:sp>
          <p:nvSpPr>
            <p:cNvPr id="364554" name="Line 10"/>
            <p:cNvSpPr>
              <a:spLocks noChangeShapeType="1"/>
            </p:cNvSpPr>
            <p:nvPr/>
          </p:nvSpPr>
          <p:spPr bwMode="auto">
            <a:xfrm>
              <a:off x="3198" y="2750"/>
              <a:ext cx="498" cy="0"/>
            </a:xfrm>
            <a:prstGeom prst="line">
              <a:avLst/>
            </a:prstGeom>
            <a:noFill/>
            <a:ln w="38100">
              <a:solidFill>
                <a:schemeClr val="tx1"/>
              </a:solidFill>
              <a:round/>
              <a:headEnd/>
              <a:tailEnd/>
            </a:ln>
            <a:effectLst/>
          </p:spPr>
          <p:txBody>
            <a:bodyPr/>
            <a:lstStyle/>
            <a:p>
              <a:endParaRPr lang="en-US"/>
            </a:p>
          </p:txBody>
        </p:sp>
        <p:sp>
          <p:nvSpPr>
            <p:cNvPr id="364555" name="Line 11"/>
            <p:cNvSpPr>
              <a:spLocks noChangeShapeType="1"/>
            </p:cNvSpPr>
            <p:nvPr/>
          </p:nvSpPr>
          <p:spPr bwMode="auto">
            <a:xfrm flipH="1">
              <a:off x="3152" y="2976"/>
              <a:ext cx="272" cy="454"/>
            </a:xfrm>
            <a:prstGeom prst="line">
              <a:avLst/>
            </a:prstGeom>
            <a:noFill/>
            <a:ln w="38100">
              <a:solidFill>
                <a:schemeClr val="tx1"/>
              </a:solidFill>
              <a:round/>
              <a:headEnd/>
              <a:tailEnd/>
            </a:ln>
            <a:effectLst/>
          </p:spPr>
          <p:txBody>
            <a:bodyPr/>
            <a:lstStyle/>
            <a:p>
              <a:endParaRPr lang="en-US"/>
            </a:p>
          </p:txBody>
        </p:sp>
        <p:sp>
          <p:nvSpPr>
            <p:cNvPr id="364556" name="Line 12"/>
            <p:cNvSpPr>
              <a:spLocks noChangeShapeType="1"/>
            </p:cNvSpPr>
            <p:nvPr/>
          </p:nvSpPr>
          <p:spPr bwMode="auto">
            <a:xfrm>
              <a:off x="3424" y="2976"/>
              <a:ext cx="272" cy="454"/>
            </a:xfrm>
            <a:prstGeom prst="line">
              <a:avLst/>
            </a:prstGeom>
            <a:noFill/>
            <a:ln w="38100">
              <a:solidFill>
                <a:schemeClr val="tx1"/>
              </a:solidFill>
              <a:round/>
              <a:headEnd/>
              <a:tailEnd/>
            </a:ln>
            <a:effectLst/>
          </p:spPr>
          <p:txBody>
            <a:bodyPr/>
            <a:lstStyle/>
            <a:p>
              <a:endParaRPr lang="en-US"/>
            </a:p>
          </p:txBody>
        </p:sp>
      </p:grpSp>
      <p:sp>
        <p:nvSpPr>
          <p:cNvPr id="364558" name="Rectangle 14"/>
          <p:cNvSpPr>
            <a:spLocks noChangeArrowheads="1"/>
          </p:cNvSpPr>
          <p:nvPr/>
        </p:nvSpPr>
        <p:spPr bwMode="auto">
          <a:xfrm>
            <a:off x="1558925" y="1720850"/>
            <a:ext cx="1212850" cy="317500"/>
          </a:xfrm>
          <a:prstGeom prst="rect">
            <a:avLst/>
          </a:prstGeom>
          <a:solidFill>
            <a:srgbClr val="FFFF99"/>
          </a:solidFill>
          <a:ln w="12700" algn="ctr">
            <a:solidFill>
              <a:schemeClr val="tx1"/>
            </a:solidFill>
            <a:miter lim="800000"/>
            <a:headEnd/>
            <a:tailEnd/>
          </a:ln>
          <a:effectLst/>
        </p:spPr>
        <p:txBody>
          <a:bodyPr wrap="none" anchor="ctr">
            <a:spAutoFit/>
          </a:bodyPr>
          <a:lstStyle/>
          <a:p>
            <a:pPr marL="342900" indent="-342900" defTabSz="914400"/>
            <a:r>
              <a:rPr lang="en-CA" sz="1400"/>
              <a:t>Application 1</a:t>
            </a:r>
          </a:p>
        </p:txBody>
      </p:sp>
      <p:sp>
        <p:nvSpPr>
          <p:cNvPr id="364559" name="Rectangle 15"/>
          <p:cNvSpPr>
            <a:spLocks noChangeArrowheads="1"/>
          </p:cNvSpPr>
          <p:nvPr/>
        </p:nvSpPr>
        <p:spPr bwMode="auto">
          <a:xfrm>
            <a:off x="1558925" y="2174875"/>
            <a:ext cx="1212850" cy="317500"/>
          </a:xfrm>
          <a:prstGeom prst="rect">
            <a:avLst/>
          </a:prstGeom>
          <a:solidFill>
            <a:srgbClr val="FFFF99"/>
          </a:solidFill>
          <a:ln w="12700" algn="ctr">
            <a:solidFill>
              <a:schemeClr val="tx1"/>
            </a:solidFill>
            <a:miter lim="800000"/>
            <a:headEnd/>
            <a:tailEnd/>
          </a:ln>
          <a:effectLst/>
        </p:spPr>
        <p:txBody>
          <a:bodyPr wrap="none" anchor="ctr">
            <a:spAutoFit/>
          </a:bodyPr>
          <a:lstStyle/>
          <a:p>
            <a:pPr marL="342900" indent="-342900" defTabSz="914400"/>
            <a:r>
              <a:rPr lang="en-CA" sz="1400"/>
              <a:t>Application 2</a:t>
            </a:r>
          </a:p>
        </p:txBody>
      </p:sp>
      <p:sp>
        <p:nvSpPr>
          <p:cNvPr id="364560" name="Rectangle 16"/>
          <p:cNvSpPr>
            <a:spLocks noChangeArrowheads="1"/>
          </p:cNvSpPr>
          <p:nvPr/>
        </p:nvSpPr>
        <p:spPr bwMode="auto">
          <a:xfrm>
            <a:off x="1547813" y="2606675"/>
            <a:ext cx="1212850" cy="317500"/>
          </a:xfrm>
          <a:prstGeom prst="rect">
            <a:avLst/>
          </a:prstGeom>
          <a:solidFill>
            <a:srgbClr val="FFFF99"/>
          </a:solidFill>
          <a:ln w="12700" algn="ctr">
            <a:solidFill>
              <a:schemeClr val="tx1"/>
            </a:solidFill>
            <a:miter lim="800000"/>
            <a:headEnd/>
            <a:tailEnd/>
          </a:ln>
          <a:effectLst/>
        </p:spPr>
        <p:txBody>
          <a:bodyPr wrap="none" anchor="ctr">
            <a:spAutoFit/>
          </a:bodyPr>
          <a:lstStyle/>
          <a:p>
            <a:pPr marL="342900" indent="-342900" defTabSz="914400"/>
            <a:r>
              <a:rPr lang="en-CA" sz="1400"/>
              <a:t>Application 3</a:t>
            </a:r>
          </a:p>
        </p:txBody>
      </p:sp>
      <p:cxnSp>
        <p:nvCxnSpPr>
          <p:cNvPr id="364561" name="AutoShape 17"/>
          <p:cNvCxnSpPr>
            <a:cxnSpLocks noChangeShapeType="1"/>
            <a:stCxn id="364554" idx="1"/>
            <a:endCxn id="364558" idx="1"/>
          </p:cNvCxnSpPr>
          <p:nvPr/>
        </p:nvCxnSpPr>
        <p:spPr bwMode="auto">
          <a:xfrm flipV="1">
            <a:off x="973138" y="1879600"/>
            <a:ext cx="585787" cy="536575"/>
          </a:xfrm>
          <a:prstGeom prst="straightConnector1">
            <a:avLst/>
          </a:prstGeom>
          <a:noFill/>
          <a:ln w="25400">
            <a:solidFill>
              <a:schemeClr val="tx1"/>
            </a:solidFill>
            <a:round/>
            <a:headEnd/>
            <a:tailEnd type="triangle" w="med" len="med"/>
          </a:ln>
          <a:effectLst/>
        </p:spPr>
      </p:cxnSp>
      <p:cxnSp>
        <p:nvCxnSpPr>
          <p:cNvPr id="364562" name="AutoShape 18"/>
          <p:cNvCxnSpPr>
            <a:cxnSpLocks noChangeShapeType="1"/>
            <a:stCxn id="364554" idx="1"/>
            <a:endCxn id="364559" idx="1"/>
          </p:cNvCxnSpPr>
          <p:nvPr/>
        </p:nvCxnSpPr>
        <p:spPr bwMode="auto">
          <a:xfrm flipV="1">
            <a:off x="973138" y="2333625"/>
            <a:ext cx="585787" cy="82550"/>
          </a:xfrm>
          <a:prstGeom prst="straightConnector1">
            <a:avLst/>
          </a:prstGeom>
          <a:noFill/>
          <a:ln w="25400">
            <a:solidFill>
              <a:schemeClr val="tx1"/>
            </a:solidFill>
            <a:round/>
            <a:headEnd/>
            <a:tailEnd type="triangle" w="med" len="med"/>
          </a:ln>
          <a:effectLst/>
        </p:spPr>
      </p:cxnSp>
      <p:cxnSp>
        <p:nvCxnSpPr>
          <p:cNvPr id="364563" name="AutoShape 19"/>
          <p:cNvCxnSpPr>
            <a:cxnSpLocks noChangeShapeType="1"/>
            <a:stCxn id="364554" idx="1"/>
            <a:endCxn id="364560" idx="1"/>
          </p:cNvCxnSpPr>
          <p:nvPr/>
        </p:nvCxnSpPr>
        <p:spPr bwMode="auto">
          <a:xfrm>
            <a:off x="973138" y="2416175"/>
            <a:ext cx="574675" cy="349250"/>
          </a:xfrm>
          <a:prstGeom prst="straightConnector1">
            <a:avLst/>
          </a:prstGeom>
          <a:noFill/>
          <a:ln w="25400">
            <a:solidFill>
              <a:schemeClr val="tx1"/>
            </a:solidFill>
            <a:round/>
            <a:headEnd/>
            <a:tailEnd type="triangle" w="med" len="med"/>
          </a:ln>
          <a:effectLst/>
        </p:spPr>
      </p:cxnSp>
      <p:grpSp>
        <p:nvGrpSpPr>
          <p:cNvPr id="3" name="Group 20"/>
          <p:cNvGrpSpPr>
            <a:grpSpLocks/>
          </p:cNvGrpSpPr>
          <p:nvPr/>
        </p:nvGrpSpPr>
        <p:grpSpPr bwMode="auto">
          <a:xfrm>
            <a:off x="468313" y="4221163"/>
            <a:ext cx="504825" cy="1079500"/>
            <a:chOff x="3152" y="2205"/>
            <a:chExt cx="544" cy="1225"/>
          </a:xfrm>
        </p:grpSpPr>
        <p:sp>
          <p:nvSpPr>
            <p:cNvPr id="364565" name="Oval 21"/>
            <p:cNvSpPr>
              <a:spLocks noChangeArrowheads="1"/>
            </p:cNvSpPr>
            <p:nvPr/>
          </p:nvSpPr>
          <p:spPr bwMode="auto">
            <a:xfrm>
              <a:off x="3243" y="2205"/>
              <a:ext cx="363" cy="409"/>
            </a:xfrm>
            <a:prstGeom prst="ellipse">
              <a:avLst/>
            </a:prstGeom>
            <a:noFill/>
            <a:ln w="38100" algn="ctr">
              <a:solidFill>
                <a:schemeClr val="tx1"/>
              </a:solidFill>
              <a:round/>
              <a:headEnd/>
              <a:tailEnd/>
            </a:ln>
            <a:effectLst/>
          </p:spPr>
          <p:txBody>
            <a:bodyPr wrap="none" anchor="ctr"/>
            <a:lstStyle/>
            <a:p>
              <a:endParaRPr lang="en-US"/>
            </a:p>
          </p:txBody>
        </p:sp>
        <p:sp>
          <p:nvSpPr>
            <p:cNvPr id="364566" name="Line 22"/>
            <p:cNvSpPr>
              <a:spLocks noChangeShapeType="1"/>
            </p:cNvSpPr>
            <p:nvPr/>
          </p:nvSpPr>
          <p:spPr bwMode="auto">
            <a:xfrm>
              <a:off x="3424" y="2614"/>
              <a:ext cx="0" cy="408"/>
            </a:xfrm>
            <a:prstGeom prst="line">
              <a:avLst/>
            </a:prstGeom>
            <a:noFill/>
            <a:ln w="38100">
              <a:solidFill>
                <a:schemeClr val="tx1"/>
              </a:solidFill>
              <a:round/>
              <a:headEnd/>
              <a:tailEnd/>
            </a:ln>
            <a:effectLst/>
          </p:spPr>
          <p:txBody>
            <a:bodyPr/>
            <a:lstStyle/>
            <a:p>
              <a:endParaRPr lang="en-US"/>
            </a:p>
          </p:txBody>
        </p:sp>
        <p:sp>
          <p:nvSpPr>
            <p:cNvPr id="364567" name="Line 23"/>
            <p:cNvSpPr>
              <a:spLocks noChangeShapeType="1"/>
            </p:cNvSpPr>
            <p:nvPr/>
          </p:nvSpPr>
          <p:spPr bwMode="auto">
            <a:xfrm>
              <a:off x="3198" y="2750"/>
              <a:ext cx="498" cy="0"/>
            </a:xfrm>
            <a:prstGeom prst="line">
              <a:avLst/>
            </a:prstGeom>
            <a:noFill/>
            <a:ln w="38100">
              <a:solidFill>
                <a:schemeClr val="tx1"/>
              </a:solidFill>
              <a:round/>
              <a:headEnd/>
              <a:tailEnd/>
            </a:ln>
            <a:effectLst/>
          </p:spPr>
          <p:txBody>
            <a:bodyPr/>
            <a:lstStyle/>
            <a:p>
              <a:endParaRPr lang="en-US"/>
            </a:p>
          </p:txBody>
        </p:sp>
        <p:sp>
          <p:nvSpPr>
            <p:cNvPr id="364568" name="Line 24"/>
            <p:cNvSpPr>
              <a:spLocks noChangeShapeType="1"/>
            </p:cNvSpPr>
            <p:nvPr/>
          </p:nvSpPr>
          <p:spPr bwMode="auto">
            <a:xfrm flipH="1">
              <a:off x="3152" y="2976"/>
              <a:ext cx="272" cy="454"/>
            </a:xfrm>
            <a:prstGeom prst="line">
              <a:avLst/>
            </a:prstGeom>
            <a:noFill/>
            <a:ln w="38100">
              <a:solidFill>
                <a:schemeClr val="tx1"/>
              </a:solidFill>
              <a:round/>
              <a:headEnd/>
              <a:tailEnd/>
            </a:ln>
            <a:effectLst/>
          </p:spPr>
          <p:txBody>
            <a:bodyPr/>
            <a:lstStyle/>
            <a:p>
              <a:endParaRPr lang="en-US"/>
            </a:p>
          </p:txBody>
        </p:sp>
        <p:sp>
          <p:nvSpPr>
            <p:cNvPr id="364569" name="Line 25"/>
            <p:cNvSpPr>
              <a:spLocks noChangeShapeType="1"/>
            </p:cNvSpPr>
            <p:nvPr/>
          </p:nvSpPr>
          <p:spPr bwMode="auto">
            <a:xfrm>
              <a:off x="3424" y="2976"/>
              <a:ext cx="272" cy="454"/>
            </a:xfrm>
            <a:prstGeom prst="line">
              <a:avLst/>
            </a:prstGeom>
            <a:noFill/>
            <a:ln w="38100">
              <a:solidFill>
                <a:schemeClr val="tx1"/>
              </a:solidFill>
              <a:round/>
              <a:headEnd/>
              <a:tailEnd/>
            </a:ln>
            <a:effectLst/>
          </p:spPr>
          <p:txBody>
            <a:bodyPr/>
            <a:lstStyle/>
            <a:p>
              <a:endParaRPr lang="en-US"/>
            </a:p>
          </p:txBody>
        </p:sp>
      </p:grpSp>
      <p:sp>
        <p:nvSpPr>
          <p:cNvPr id="364570" name="Rectangle 26"/>
          <p:cNvSpPr>
            <a:spLocks noChangeArrowheads="1"/>
          </p:cNvSpPr>
          <p:nvPr/>
        </p:nvSpPr>
        <p:spPr bwMode="auto">
          <a:xfrm>
            <a:off x="1558925" y="4005263"/>
            <a:ext cx="1212850" cy="317500"/>
          </a:xfrm>
          <a:prstGeom prst="rect">
            <a:avLst/>
          </a:prstGeom>
          <a:solidFill>
            <a:srgbClr val="FFFF99"/>
          </a:solidFill>
          <a:ln w="12700" algn="ctr">
            <a:solidFill>
              <a:schemeClr val="tx1"/>
            </a:solidFill>
            <a:miter lim="800000"/>
            <a:headEnd/>
            <a:tailEnd/>
          </a:ln>
          <a:effectLst/>
        </p:spPr>
        <p:txBody>
          <a:bodyPr wrap="none" anchor="ctr">
            <a:spAutoFit/>
          </a:bodyPr>
          <a:lstStyle/>
          <a:p>
            <a:pPr marL="342900" indent="-342900" defTabSz="914400"/>
            <a:r>
              <a:rPr lang="en-CA" sz="1400"/>
              <a:t>Application 1</a:t>
            </a:r>
          </a:p>
        </p:txBody>
      </p:sp>
      <p:sp>
        <p:nvSpPr>
          <p:cNvPr id="364571" name="Rectangle 27"/>
          <p:cNvSpPr>
            <a:spLocks noChangeArrowheads="1"/>
          </p:cNvSpPr>
          <p:nvPr/>
        </p:nvSpPr>
        <p:spPr bwMode="auto">
          <a:xfrm>
            <a:off x="1558925" y="4479925"/>
            <a:ext cx="1212850" cy="317500"/>
          </a:xfrm>
          <a:prstGeom prst="rect">
            <a:avLst/>
          </a:prstGeom>
          <a:solidFill>
            <a:srgbClr val="FFFF99"/>
          </a:solidFill>
          <a:ln w="12700" algn="ctr">
            <a:solidFill>
              <a:schemeClr val="tx1"/>
            </a:solidFill>
            <a:miter lim="800000"/>
            <a:headEnd/>
            <a:tailEnd/>
          </a:ln>
          <a:effectLst/>
        </p:spPr>
        <p:txBody>
          <a:bodyPr wrap="none" anchor="ctr">
            <a:spAutoFit/>
          </a:bodyPr>
          <a:lstStyle/>
          <a:p>
            <a:pPr marL="342900" indent="-342900" defTabSz="914400"/>
            <a:r>
              <a:rPr lang="en-CA" sz="1400"/>
              <a:t>Application 2</a:t>
            </a:r>
          </a:p>
        </p:txBody>
      </p:sp>
      <p:sp>
        <p:nvSpPr>
          <p:cNvPr id="364572" name="Rectangle 28"/>
          <p:cNvSpPr>
            <a:spLocks noChangeArrowheads="1"/>
          </p:cNvSpPr>
          <p:nvPr/>
        </p:nvSpPr>
        <p:spPr bwMode="auto">
          <a:xfrm>
            <a:off x="1547813" y="4911725"/>
            <a:ext cx="1212850" cy="317500"/>
          </a:xfrm>
          <a:prstGeom prst="rect">
            <a:avLst/>
          </a:prstGeom>
          <a:solidFill>
            <a:srgbClr val="FFFF99"/>
          </a:solidFill>
          <a:ln w="12700" algn="ctr">
            <a:solidFill>
              <a:schemeClr val="tx1"/>
            </a:solidFill>
            <a:miter lim="800000"/>
            <a:headEnd/>
            <a:tailEnd/>
          </a:ln>
          <a:effectLst/>
        </p:spPr>
        <p:txBody>
          <a:bodyPr wrap="none" anchor="ctr">
            <a:spAutoFit/>
          </a:bodyPr>
          <a:lstStyle/>
          <a:p>
            <a:pPr marL="342900" indent="-342900" defTabSz="914400"/>
            <a:r>
              <a:rPr lang="en-CA" sz="1400"/>
              <a:t>Application 3</a:t>
            </a:r>
          </a:p>
        </p:txBody>
      </p:sp>
      <p:cxnSp>
        <p:nvCxnSpPr>
          <p:cNvPr id="364573" name="AutoShape 29"/>
          <p:cNvCxnSpPr>
            <a:cxnSpLocks noChangeShapeType="1"/>
            <a:stCxn id="364567" idx="1"/>
            <a:endCxn id="364570" idx="1"/>
          </p:cNvCxnSpPr>
          <p:nvPr/>
        </p:nvCxnSpPr>
        <p:spPr bwMode="auto">
          <a:xfrm flipV="1">
            <a:off x="973138" y="4164013"/>
            <a:ext cx="585787" cy="557212"/>
          </a:xfrm>
          <a:prstGeom prst="straightConnector1">
            <a:avLst/>
          </a:prstGeom>
          <a:noFill/>
          <a:ln w="25400">
            <a:solidFill>
              <a:schemeClr val="tx1"/>
            </a:solidFill>
            <a:round/>
            <a:headEnd/>
            <a:tailEnd type="triangle" w="med" len="med"/>
          </a:ln>
          <a:effectLst/>
        </p:spPr>
      </p:cxnSp>
      <p:cxnSp>
        <p:nvCxnSpPr>
          <p:cNvPr id="364574" name="AutoShape 30"/>
          <p:cNvCxnSpPr>
            <a:cxnSpLocks noChangeShapeType="1"/>
            <a:stCxn id="364567" idx="1"/>
            <a:endCxn id="364571" idx="1"/>
          </p:cNvCxnSpPr>
          <p:nvPr/>
        </p:nvCxnSpPr>
        <p:spPr bwMode="auto">
          <a:xfrm flipV="1">
            <a:off x="973138" y="4638675"/>
            <a:ext cx="585787" cy="82550"/>
          </a:xfrm>
          <a:prstGeom prst="straightConnector1">
            <a:avLst/>
          </a:prstGeom>
          <a:noFill/>
          <a:ln w="25400">
            <a:solidFill>
              <a:schemeClr val="tx1"/>
            </a:solidFill>
            <a:round/>
            <a:headEnd/>
            <a:tailEnd type="triangle" w="med" len="med"/>
          </a:ln>
          <a:effectLst/>
        </p:spPr>
      </p:cxnSp>
      <p:cxnSp>
        <p:nvCxnSpPr>
          <p:cNvPr id="364575" name="AutoShape 31"/>
          <p:cNvCxnSpPr>
            <a:cxnSpLocks noChangeShapeType="1"/>
            <a:stCxn id="364567" idx="1"/>
            <a:endCxn id="364572" idx="1"/>
          </p:cNvCxnSpPr>
          <p:nvPr/>
        </p:nvCxnSpPr>
        <p:spPr bwMode="auto">
          <a:xfrm>
            <a:off x="973138" y="4721225"/>
            <a:ext cx="574675" cy="349250"/>
          </a:xfrm>
          <a:prstGeom prst="straightConnector1">
            <a:avLst/>
          </a:prstGeom>
          <a:noFill/>
          <a:ln w="25400">
            <a:solidFill>
              <a:schemeClr val="tx1"/>
            </a:solidFill>
            <a:round/>
            <a:headEnd/>
            <a:tailEnd type="triangle" w="med" len="med"/>
          </a:ln>
          <a:effectLst/>
        </p:spPr>
      </p:cxnSp>
      <p:sp>
        <p:nvSpPr>
          <p:cNvPr id="364576" name="Rectangle 32"/>
          <p:cNvSpPr>
            <a:spLocks noChangeArrowheads="1"/>
          </p:cNvSpPr>
          <p:nvPr/>
        </p:nvSpPr>
        <p:spPr bwMode="auto">
          <a:xfrm>
            <a:off x="2771775" y="4005263"/>
            <a:ext cx="730250" cy="317500"/>
          </a:xfrm>
          <a:prstGeom prst="rect">
            <a:avLst/>
          </a:prstGeom>
          <a:solidFill>
            <a:schemeClr val="accent1"/>
          </a:solidFill>
          <a:ln w="12700" algn="ctr">
            <a:solidFill>
              <a:schemeClr val="tx1"/>
            </a:solidFill>
            <a:miter lim="800000"/>
            <a:headEnd/>
            <a:tailEnd/>
          </a:ln>
          <a:effectLst/>
        </p:spPr>
        <p:txBody>
          <a:bodyPr wrap="none" anchor="ctr">
            <a:spAutoFit/>
          </a:bodyPr>
          <a:lstStyle/>
          <a:p>
            <a:pPr marL="342900" indent="-342900" defTabSz="914400"/>
            <a:r>
              <a:rPr lang="en-CA" sz="1400"/>
              <a:t>Role A</a:t>
            </a:r>
          </a:p>
        </p:txBody>
      </p:sp>
      <p:sp>
        <p:nvSpPr>
          <p:cNvPr id="364577" name="Rectangle 33"/>
          <p:cNvSpPr>
            <a:spLocks noChangeArrowheads="1"/>
          </p:cNvSpPr>
          <p:nvPr/>
        </p:nvSpPr>
        <p:spPr bwMode="auto">
          <a:xfrm>
            <a:off x="2771775" y="4479925"/>
            <a:ext cx="730250" cy="317500"/>
          </a:xfrm>
          <a:prstGeom prst="rect">
            <a:avLst/>
          </a:prstGeom>
          <a:solidFill>
            <a:srgbClr val="FFCCCC"/>
          </a:solidFill>
          <a:ln w="12700" algn="ctr">
            <a:solidFill>
              <a:schemeClr val="tx1"/>
            </a:solidFill>
            <a:miter lim="800000"/>
            <a:headEnd/>
            <a:tailEnd/>
          </a:ln>
          <a:effectLst/>
        </p:spPr>
        <p:txBody>
          <a:bodyPr wrap="none" anchor="ctr">
            <a:spAutoFit/>
          </a:bodyPr>
          <a:lstStyle/>
          <a:p>
            <a:pPr marL="342900" indent="-342900" defTabSz="914400"/>
            <a:r>
              <a:rPr lang="en-CA" sz="1400"/>
              <a:t>Role B</a:t>
            </a:r>
          </a:p>
        </p:txBody>
      </p:sp>
      <p:grpSp>
        <p:nvGrpSpPr>
          <p:cNvPr id="4" name="Group 34"/>
          <p:cNvGrpSpPr>
            <a:grpSpLocks/>
          </p:cNvGrpSpPr>
          <p:nvPr/>
        </p:nvGrpSpPr>
        <p:grpSpPr bwMode="auto">
          <a:xfrm>
            <a:off x="4922838" y="1916113"/>
            <a:ext cx="504825" cy="1079500"/>
            <a:chOff x="3152" y="2205"/>
            <a:chExt cx="544" cy="1225"/>
          </a:xfrm>
        </p:grpSpPr>
        <p:sp>
          <p:nvSpPr>
            <p:cNvPr id="364579" name="Oval 35"/>
            <p:cNvSpPr>
              <a:spLocks noChangeArrowheads="1"/>
            </p:cNvSpPr>
            <p:nvPr/>
          </p:nvSpPr>
          <p:spPr bwMode="auto">
            <a:xfrm>
              <a:off x="3243" y="2205"/>
              <a:ext cx="363" cy="409"/>
            </a:xfrm>
            <a:prstGeom prst="ellipse">
              <a:avLst/>
            </a:prstGeom>
            <a:noFill/>
            <a:ln w="38100" algn="ctr">
              <a:solidFill>
                <a:schemeClr val="tx1"/>
              </a:solidFill>
              <a:round/>
              <a:headEnd/>
              <a:tailEnd/>
            </a:ln>
            <a:effectLst/>
          </p:spPr>
          <p:txBody>
            <a:bodyPr wrap="none" anchor="ctr"/>
            <a:lstStyle/>
            <a:p>
              <a:endParaRPr lang="en-US"/>
            </a:p>
          </p:txBody>
        </p:sp>
        <p:sp>
          <p:nvSpPr>
            <p:cNvPr id="364580" name="Line 36"/>
            <p:cNvSpPr>
              <a:spLocks noChangeShapeType="1"/>
            </p:cNvSpPr>
            <p:nvPr/>
          </p:nvSpPr>
          <p:spPr bwMode="auto">
            <a:xfrm>
              <a:off x="3424" y="2614"/>
              <a:ext cx="0" cy="408"/>
            </a:xfrm>
            <a:prstGeom prst="line">
              <a:avLst/>
            </a:prstGeom>
            <a:noFill/>
            <a:ln w="38100">
              <a:solidFill>
                <a:schemeClr val="tx1"/>
              </a:solidFill>
              <a:round/>
              <a:headEnd/>
              <a:tailEnd/>
            </a:ln>
            <a:effectLst/>
          </p:spPr>
          <p:txBody>
            <a:bodyPr/>
            <a:lstStyle/>
            <a:p>
              <a:endParaRPr lang="en-US"/>
            </a:p>
          </p:txBody>
        </p:sp>
        <p:sp>
          <p:nvSpPr>
            <p:cNvPr id="364581" name="Line 37"/>
            <p:cNvSpPr>
              <a:spLocks noChangeShapeType="1"/>
            </p:cNvSpPr>
            <p:nvPr/>
          </p:nvSpPr>
          <p:spPr bwMode="auto">
            <a:xfrm>
              <a:off x="3198" y="2750"/>
              <a:ext cx="498" cy="0"/>
            </a:xfrm>
            <a:prstGeom prst="line">
              <a:avLst/>
            </a:prstGeom>
            <a:noFill/>
            <a:ln w="38100">
              <a:solidFill>
                <a:schemeClr val="tx1"/>
              </a:solidFill>
              <a:round/>
              <a:headEnd/>
              <a:tailEnd/>
            </a:ln>
            <a:effectLst/>
          </p:spPr>
          <p:txBody>
            <a:bodyPr/>
            <a:lstStyle/>
            <a:p>
              <a:endParaRPr lang="en-US"/>
            </a:p>
          </p:txBody>
        </p:sp>
        <p:sp>
          <p:nvSpPr>
            <p:cNvPr id="364582" name="Line 38"/>
            <p:cNvSpPr>
              <a:spLocks noChangeShapeType="1"/>
            </p:cNvSpPr>
            <p:nvPr/>
          </p:nvSpPr>
          <p:spPr bwMode="auto">
            <a:xfrm flipH="1">
              <a:off x="3152" y="2976"/>
              <a:ext cx="272" cy="454"/>
            </a:xfrm>
            <a:prstGeom prst="line">
              <a:avLst/>
            </a:prstGeom>
            <a:noFill/>
            <a:ln w="38100">
              <a:solidFill>
                <a:schemeClr val="tx1"/>
              </a:solidFill>
              <a:round/>
              <a:headEnd/>
              <a:tailEnd/>
            </a:ln>
            <a:effectLst/>
          </p:spPr>
          <p:txBody>
            <a:bodyPr/>
            <a:lstStyle/>
            <a:p>
              <a:endParaRPr lang="en-US"/>
            </a:p>
          </p:txBody>
        </p:sp>
        <p:sp>
          <p:nvSpPr>
            <p:cNvPr id="364583" name="Line 39"/>
            <p:cNvSpPr>
              <a:spLocks noChangeShapeType="1"/>
            </p:cNvSpPr>
            <p:nvPr/>
          </p:nvSpPr>
          <p:spPr bwMode="auto">
            <a:xfrm>
              <a:off x="3424" y="2976"/>
              <a:ext cx="272" cy="454"/>
            </a:xfrm>
            <a:prstGeom prst="line">
              <a:avLst/>
            </a:prstGeom>
            <a:noFill/>
            <a:ln w="38100">
              <a:solidFill>
                <a:schemeClr val="tx1"/>
              </a:solidFill>
              <a:round/>
              <a:headEnd/>
              <a:tailEnd/>
            </a:ln>
            <a:effectLst/>
          </p:spPr>
          <p:txBody>
            <a:bodyPr/>
            <a:lstStyle/>
            <a:p>
              <a:endParaRPr lang="en-US"/>
            </a:p>
          </p:txBody>
        </p:sp>
      </p:grpSp>
      <p:sp>
        <p:nvSpPr>
          <p:cNvPr id="364584" name="Rectangle 40"/>
          <p:cNvSpPr>
            <a:spLocks noChangeArrowheads="1"/>
          </p:cNvSpPr>
          <p:nvPr/>
        </p:nvSpPr>
        <p:spPr bwMode="auto">
          <a:xfrm>
            <a:off x="7246938" y="1700213"/>
            <a:ext cx="1212850" cy="317500"/>
          </a:xfrm>
          <a:prstGeom prst="rect">
            <a:avLst/>
          </a:prstGeom>
          <a:solidFill>
            <a:srgbClr val="FFFF99"/>
          </a:solidFill>
          <a:ln w="12700" algn="ctr">
            <a:solidFill>
              <a:schemeClr val="tx1"/>
            </a:solidFill>
            <a:miter lim="800000"/>
            <a:headEnd/>
            <a:tailEnd/>
          </a:ln>
          <a:effectLst/>
        </p:spPr>
        <p:txBody>
          <a:bodyPr wrap="none" anchor="ctr">
            <a:spAutoFit/>
          </a:bodyPr>
          <a:lstStyle/>
          <a:p>
            <a:pPr marL="342900" indent="-342900" defTabSz="914400"/>
            <a:r>
              <a:rPr lang="en-CA" sz="1400"/>
              <a:t>Application 1</a:t>
            </a:r>
          </a:p>
        </p:txBody>
      </p:sp>
      <p:sp>
        <p:nvSpPr>
          <p:cNvPr id="364585" name="Rectangle 41"/>
          <p:cNvSpPr>
            <a:spLocks noChangeArrowheads="1"/>
          </p:cNvSpPr>
          <p:nvPr/>
        </p:nvSpPr>
        <p:spPr bwMode="auto">
          <a:xfrm>
            <a:off x="7246938" y="2174875"/>
            <a:ext cx="1212850" cy="317500"/>
          </a:xfrm>
          <a:prstGeom prst="rect">
            <a:avLst/>
          </a:prstGeom>
          <a:solidFill>
            <a:srgbClr val="FFFF99"/>
          </a:solidFill>
          <a:ln w="12700" algn="ctr">
            <a:solidFill>
              <a:schemeClr val="tx1"/>
            </a:solidFill>
            <a:miter lim="800000"/>
            <a:headEnd/>
            <a:tailEnd/>
          </a:ln>
          <a:effectLst/>
        </p:spPr>
        <p:txBody>
          <a:bodyPr wrap="none" anchor="ctr">
            <a:spAutoFit/>
          </a:bodyPr>
          <a:lstStyle/>
          <a:p>
            <a:pPr marL="342900" indent="-342900" defTabSz="914400"/>
            <a:r>
              <a:rPr lang="en-CA" sz="1400"/>
              <a:t>Application 2</a:t>
            </a:r>
          </a:p>
        </p:txBody>
      </p:sp>
      <p:sp>
        <p:nvSpPr>
          <p:cNvPr id="364586" name="Rectangle 42"/>
          <p:cNvSpPr>
            <a:spLocks noChangeArrowheads="1"/>
          </p:cNvSpPr>
          <p:nvPr/>
        </p:nvSpPr>
        <p:spPr bwMode="auto">
          <a:xfrm>
            <a:off x="6002338" y="2606675"/>
            <a:ext cx="1212850" cy="317500"/>
          </a:xfrm>
          <a:prstGeom prst="rect">
            <a:avLst/>
          </a:prstGeom>
          <a:solidFill>
            <a:srgbClr val="FFFF99"/>
          </a:solidFill>
          <a:ln w="12700" algn="ctr">
            <a:solidFill>
              <a:schemeClr val="tx1"/>
            </a:solidFill>
            <a:miter lim="800000"/>
            <a:headEnd/>
            <a:tailEnd/>
          </a:ln>
          <a:effectLst/>
        </p:spPr>
        <p:txBody>
          <a:bodyPr wrap="none" anchor="ctr">
            <a:spAutoFit/>
          </a:bodyPr>
          <a:lstStyle/>
          <a:p>
            <a:pPr marL="342900" indent="-342900" defTabSz="914400"/>
            <a:r>
              <a:rPr lang="en-CA" sz="1400"/>
              <a:t>Application 3</a:t>
            </a:r>
          </a:p>
        </p:txBody>
      </p:sp>
      <p:cxnSp>
        <p:nvCxnSpPr>
          <p:cNvPr id="364587" name="AutoShape 43"/>
          <p:cNvCxnSpPr>
            <a:cxnSpLocks noChangeShapeType="1"/>
            <a:stCxn id="364581" idx="1"/>
            <a:endCxn id="364590" idx="1"/>
          </p:cNvCxnSpPr>
          <p:nvPr/>
        </p:nvCxnSpPr>
        <p:spPr bwMode="auto">
          <a:xfrm flipV="1">
            <a:off x="5427663" y="2074863"/>
            <a:ext cx="719137" cy="341312"/>
          </a:xfrm>
          <a:prstGeom prst="straightConnector1">
            <a:avLst/>
          </a:prstGeom>
          <a:noFill/>
          <a:ln w="25400">
            <a:solidFill>
              <a:schemeClr val="tx1"/>
            </a:solidFill>
            <a:round/>
            <a:headEnd/>
            <a:tailEnd type="triangle" w="med" len="med"/>
          </a:ln>
          <a:effectLst/>
        </p:spPr>
      </p:cxnSp>
      <p:cxnSp>
        <p:nvCxnSpPr>
          <p:cNvPr id="364588" name="AutoShape 44"/>
          <p:cNvCxnSpPr>
            <a:cxnSpLocks noChangeShapeType="1"/>
            <a:stCxn id="364590" idx="3"/>
            <a:endCxn id="364584" idx="1"/>
          </p:cNvCxnSpPr>
          <p:nvPr/>
        </p:nvCxnSpPr>
        <p:spPr bwMode="auto">
          <a:xfrm flipV="1">
            <a:off x="6877050" y="1858963"/>
            <a:ext cx="369888" cy="215900"/>
          </a:xfrm>
          <a:prstGeom prst="straightConnector1">
            <a:avLst/>
          </a:prstGeom>
          <a:noFill/>
          <a:ln w="25400">
            <a:solidFill>
              <a:schemeClr val="tx1"/>
            </a:solidFill>
            <a:round/>
            <a:headEnd/>
            <a:tailEnd type="triangle" w="med" len="med"/>
          </a:ln>
          <a:effectLst/>
        </p:spPr>
      </p:cxnSp>
      <p:cxnSp>
        <p:nvCxnSpPr>
          <p:cNvPr id="364589" name="AutoShape 45"/>
          <p:cNvCxnSpPr>
            <a:cxnSpLocks noChangeShapeType="1"/>
            <a:stCxn id="364581" idx="1"/>
            <a:endCxn id="364586" idx="1"/>
          </p:cNvCxnSpPr>
          <p:nvPr/>
        </p:nvCxnSpPr>
        <p:spPr bwMode="auto">
          <a:xfrm>
            <a:off x="5427663" y="2416175"/>
            <a:ext cx="574675" cy="349250"/>
          </a:xfrm>
          <a:prstGeom prst="straightConnector1">
            <a:avLst/>
          </a:prstGeom>
          <a:noFill/>
          <a:ln w="25400">
            <a:solidFill>
              <a:schemeClr val="tx1"/>
            </a:solidFill>
            <a:round/>
            <a:headEnd/>
            <a:tailEnd type="triangle" w="med" len="med"/>
          </a:ln>
          <a:effectLst/>
        </p:spPr>
      </p:cxnSp>
      <p:sp>
        <p:nvSpPr>
          <p:cNvPr id="364590" name="Rectangle 46"/>
          <p:cNvSpPr>
            <a:spLocks noChangeArrowheads="1"/>
          </p:cNvSpPr>
          <p:nvPr/>
        </p:nvSpPr>
        <p:spPr bwMode="auto">
          <a:xfrm>
            <a:off x="6146800" y="1916113"/>
            <a:ext cx="730250" cy="317500"/>
          </a:xfrm>
          <a:prstGeom prst="rect">
            <a:avLst/>
          </a:prstGeom>
          <a:solidFill>
            <a:schemeClr val="accent1"/>
          </a:solidFill>
          <a:ln w="12700" algn="ctr">
            <a:solidFill>
              <a:schemeClr val="tx1"/>
            </a:solidFill>
            <a:miter lim="800000"/>
            <a:headEnd/>
            <a:tailEnd/>
          </a:ln>
          <a:effectLst/>
        </p:spPr>
        <p:txBody>
          <a:bodyPr wrap="none" anchor="ctr">
            <a:spAutoFit/>
          </a:bodyPr>
          <a:lstStyle/>
          <a:p>
            <a:pPr marL="342900" indent="-342900" defTabSz="914400"/>
            <a:r>
              <a:rPr lang="en-CA" sz="1400"/>
              <a:t>Role A</a:t>
            </a:r>
          </a:p>
        </p:txBody>
      </p:sp>
      <p:sp>
        <p:nvSpPr>
          <p:cNvPr id="364591" name="Rectangle 47"/>
          <p:cNvSpPr>
            <a:spLocks noChangeArrowheads="1"/>
          </p:cNvSpPr>
          <p:nvPr/>
        </p:nvSpPr>
        <p:spPr bwMode="auto">
          <a:xfrm>
            <a:off x="7226300" y="2606675"/>
            <a:ext cx="730250" cy="317500"/>
          </a:xfrm>
          <a:prstGeom prst="rect">
            <a:avLst/>
          </a:prstGeom>
          <a:solidFill>
            <a:srgbClr val="FFCCCC"/>
          </a:solidFill>
          <a:ln w="12700" algn="ctr">
            <a:solidFill>
              <a:schemeClr val="tx1"/>
            </a:solidFill>
            <a:miter lim="800000"/>
            <a:headEnd/>
            <a:tailEnd/>
          </a:ln>
          <a:effectLst/>
        </p:spPr>
        <p:txBody>
          <a:bodyPr wrap="none" anchor="ctr">
            <a:spAutoFit/>
          </a:bodyPr>
          <a:lstStyle/>
          <a:p>
            <a:pPr marL="342900" indent="-342900" defTabSz="914400"/>
            <a:r>
              <a:rPr lang="en-CA" sz="1400"/>
              <a:t>Role B</a:t>
            </a:r>
          </a:p>
        </p:txBody>
      </p:sp>
      <p:cxnSp>
        <p:nvCxnSpPr>
          <p:cNvPr id="364592" name="AutoShape 48"/>
          <p:cNvCxnSpPr>
            <a:cxnSpLocks noChangeShapeType="1"/>
            <a:stCxn id="364590" idx="3"/>
            <a:endCxn id="364585" idx="1"/>
          </p:cNvCxnSpPr>
          <p:nvPr/>
        </p:nvCxnSpPr>
        <p:spPr bwMode="auto">
          <a:xfrm>
            <a:off x="6877050" y="2074863"/>
            <a:ext cx="369888" cy="258762"/>
          </a:xfrm>
          <a:prstGeom prst="straightConnector1">
            <a:avLst/>
          </a:prstGeom>
          <a:noFill/>
          <a:ln w="25400">
            <a:solidFill>
              <a:schemeClr val="tx1"/>
            </a:solidFill>
            <a:round/>
            <a:headEnd/>
            <a:tailEnd type="triangle" w="med" len="med"/>
          </a:ln>
          <a:effectLst/>
        </p:spPr>
      </p:cxnSp>
      <p:grpSp>
        <p:nvGrpSpPr>
          <p:cNvPr id="5" name="Group 49"/>
          <p:cNvGrpSpPr>
            <a:grpSpLocks/>
          </p:cNvGrpSpPr>
          <p:nvPr/>
        </p:nvGrpSpPr>
        <p:grpSpPr bwMode="auto">
          <a:xfrm>
            <a:off x="5003800" y="4219575"/>
            <a:ext cx="504825" cy="1079500"/>
            <a:chOff x="3152" y="2205"/>
            <a:chExt cx="544" cy="1225"/>
          </a:xfrm>
        </p:grpSpPr>
        <p:sp>
          <p:nvSpPr>
            <p:cNvPr id="364594" name="Oval 50"/>
            <p:cNvSpPr>
              <a:spLocks noChangeArrowheads="1"/>
            </p:cNvSpPr>
            <p:nvPr/>
          </p:nvSpPr>
          <p:spPr bwMode="auto">
            <a:xfrm>
              <a:off x="3243" y="2205"/>
              <a:ext cx="363" cy="409"/>
            </a:xfrm>
            <a:prstGeom prst="ellipse">
              <a:avLst/>
            </a:prstGeom>
            <a:noFill/>
            <a:ln w="38100" algn="ctr">
              <a:solidFill>
                <a:schemeClr val="tx1"/>
              </a:solidFill>
              <a:round/>
              <a:headEnd/>
              <a:tailEnd/>
            </a:ln>
            <a:effectLst/>
          </p:spPr>
          <p:txBody>
            <a:bodyPr wrap="none" anchor="ctr"/>
            <a:lstStyle/>
            <a:p>
              <a:endParaRPr lang="en-US"/>
            </a:p>
          </p:txBody>
        </p:sp>
        <p:sp>
          <p:nvSpPr>
            <p:cNvPr id="364595" name="Line 51"/>
            <p:cNvSpPr>
              <a:spLocks noChangeShapeType="1"/>
            </p:cNvSpPr>
            <p:nvPr/>
          </p:nvSpPr>
          <p:spPr bwMode="auto">
            <a:xfrm>
              <a:off x="3424" y="2614"/>
              <a:ext cx="0" cy="408"/>
            </a:xfrm>
            <a:prstGeom prst="line">
              <a:avLst/>
            </a:prstGeom>
            <a:noFill/>
            <a:ln w="38100">
              <a:solidFill>
                <a:schemeClr val="tx1"/>
              </a:solidFill>
              <a:round/>
              <a:headEnd/>
              <a:tailEnd/>
            </a:ln>
            <a:effectLst/>
          </p:spPr>
          <p:txBody>
            <a:bodyPr/>
            <a:lstStyle/>
            <a:p>
              <a:endParaRPr lang="en-US"/>
            </a:p>
          </p:txBody>
        </p:sp>
        <p:sp>
          <p:nvSpPr>
            <p:cNvPr id="364596" name="Line 52"/>
            <p:cNvSpPr>
              <a:spLocks noChangeShapeType="1"/>
            </p:cNvSpPr>
            <p:nvPr/>
          </p:nvSpPr>
          <p:spPr bwMode="auto">
            <a:xfrm>
              <a:off x="3198" y="2750"/>
              <a:ext cx="498" cy="0"/>
            </a:xfrm>
            <a:prstGeom prst="line">
              <a:avLst/>
            </a:prstGeom>
            <a:noFill/>
            <a:ln w="38100">
              <a:solidFill>
                <a:schemeClr val="tx1"/>
              </a:solidFill>
              <a:round/>
              <a:headEnd/>
              <a:tailEnd/>
            </a:ln>
            <a:effectLst/>
          </p:spPr>
          <p:txBody>
            <a:bodyPr/>
            <a:lstStyle/>
            <a:p>
              <a:endParaRPr lang="en-US"/>
            </a:p>
          </p:txBody>
        </p:sp>
        <p:sp>
          <p:nvSpPr>
            <p:cNvPr id="364597" name="Line 53"/>
            <p:cNvSpPr>
              <a:spLocks noChangeShapeType="1"/>
            </p:cNvSpPr>
            <p:nvPr/>
          </p:nvSpPr>
          <p:spPr bwMode="auto">
            <a:xfrm flipH="1">
              <a:off x="3152" y="2976"/>
              <a:ext cx="272" cy="454"/>
            </a:xfrm>
            <a:prstGeom prst="line">
              <a:avLst/>
            </a:prstGeom>
            <a:noFill/>
            <a:ln w="38100">
              <a:solidFill>
                <a:schemeClr val="tx1"/>
              </a:solidFill>
              <a:round/>
              <a:headEnd/>
              <a:tailEnd/>
            </a:ln>
            <a:effectLst/>
          </p:spPr>
          <p:txBody>
            <a:bodyPr/>
            <a:lstStyle/>
            <a:p>
              <a:endParaRPr lang="en-US"/>
            </a:p>
          </p:txBody>
        </p:sp>
        <p:sp>
          <p:nvSpPr>
            <p:cNvPr id="364598" name="Line 54"/>
            <p:cNvSpPr>
              <a:spLocks noChangeShapeType="1"/>
            </p:cNvSpPr>
            <p:nvPr/>
          </p:nvSpPr>
          <p:spPr bwMode="auto">
            <a:xfrm>
              <a:off x="3424" y="2976"/>
              <a:ext cx="272" cy="454"/>
            </a:xfrm>
            <a:prstGeom prst="line">
              <a:avLst/>
            </a:prstGeom>
            <a:noFill/>
            <a:ln w="38100">
              <a:solidFill>
                <a:schemeClr val="tx1"/>
              </a:solidFill>
              <a:round/>
              <a:headEnd/>
              <a:tailEnd/>
            </a:ln>
            <a:effectLst/>
          </p:spPr>
          <p:txBody>
            <a:bodyPr/>
            <a:lstStyle/>
            <a:p>
              <a:endParaRPr lang="en-US"/>
            </a:p>
          </p:txBody>
        </p:sp>
      </p:grpSp>
      <p:sp>
        <p:nvSpPr>
          <p:cNvPr id="364599" name="Rectangle 55"/>
          <p:cNvSpPr>
            <a:spLocks noChangeArrowheads="1"/>
          </p:cNvSpPr>
          <p:nvPr/>
        </p:nvSpPr>
        <p:spPr bwMode="auto">
          <a:xfrm>
            <a:off x="7183438" y="4076700"/>
            <a:ext cx="1212850" cy="317500"/>
          </a:xfrm>
          <a:prstGeom prst="rect">
            <a:avLst/>
          </a:prstGeom>
          <a:solidFill>
            <a:srgbClr val="FFFF99"/>
          </a:solidFill>
          <a:ln w="12700" algn="ctr">
            <a:solidFill>
              <a:schemeClr val="tx1"/>
            </a:solidFill>
            <a:miter lim="800000"/>
            <a:headEnd/>
            <a:tailEnd/>
          </a:ln>
          <a:effectLst/>
        </p:spPr>
        <p:txBody>
          <a:bodyPr wrap="none" anchor="ctr">
            <a:spAutoFit/>
          </a:bodyPr>
          <a:lstStyle/>
          <a:p>
            <a:pPr marL="342900" indent="-342900" defTabSz="914400"/>
            <a:r>
              <a:rPr lang="en-CA" sz="1400"/>
              <a:t>Application 1</a:t>
            </a:r>
          </a:p>
        </p:txBody>
      </p:sp>
      <p:sp>
        <p:nvSpPr>
          <p:cNvPr id="364600" name="Rectangle 56"/>
          <p:cNvSpPr>
            <a:spLocks noChangeArrowheads="1"/>
          </p:cNvSpPr>
          <p:nvPr/>
        </p:nvSpPr>
        <p:spPr bwMode="auto">
          <a:xfrm>
            <a:off x="7183438" y="4551363"/>
            <a:ext cx="1212850" cy="317500"/>
          </a:xfrm>
          <a:prstGeom prst="rect">
            <a:avLst/>
          </a:prstGeom>
          <a:solidFill>
            <a:srgbClr val="FFFF99"/>
          </a:solidFill>
          <a:ln w="12700" algn="ctr">
            <a:solidFill>
              <a:schemeClr val="tx1"/>
            </a:solidFill>
            <a:miter lim="800000"/>
            <a:headEnd/>
            <a:tailEnd/>
          </a:ln>
          <a:effectLst/>
        </p:spPr>
        <p:txBody>
          <a:bodyPr wrap="none" anchor="ctr">
            <a:spAutoFit/>
          </a:bodyPr>
          <a:lstStyle/>
          <a:p>
            <a:pPr marL="342900" indent="-342900" defTabSz="914400"/>
            <a:r>
              <a:rPr lang="en-CA" sz="1400"/>
              <a:t>Application 2</a:t>
            </a:r>
          </a:p>
        </p:txBody>
      </p:sp>
      <p:sp>
        <p:nvSpPr>
          <p:cNvPr id="364601" name="Rectangle 57"/>
          <p:cNvSpPr>
            <a:spLocks noChangeArrowheads="1"/>
          </p:cNvSpPr>
          <p:nvPr/>
        </p:nvSpPr>
        <p:spPr bwMode="auto">
          <a:xfrm>
            <a:off x="7164388" y="5011738"/>
            <a:ext cx="1212850" cy="317500"/>
          </a:xfrm>
          <a:prstGeom prst="rect">
            <a:avLst/>
          </a:prstGeom>
          <a:solidFill>
            <a:srgbClr val="FFFF99"/>
          </a:solidFill>
          <a:ln w="12700" algn="ctr">
            <a:solidFill>
              <a:schemeClr val="tx1"/>
            </a:solidFill>
            <a:miter lim="800000"/>
            <a:headEnd/>
            <a:tailEnd/>
          </a:ln>
          <a:effectLst/>
        </p:spPr>
        <p:txBody>
          <a:bodyPr wrap="none" anchor="ctr">
            <a:spAutoFit/>
          </a:bodyPr>
          <a:lstStyle/>
          <a:p>
            <a:pPr marL="342900" indent="-342900" defTabSz="914400"/>
            <a:r>
              <a:rPr lang="en-CA" sz="1400"/>
              <a:t>Application 3</a:t>
            </a:r>
          </a:p>
        </p:txBody>
      </p:sp>
      <p:cxnSp>
        <p:nvCxnSpPr>
          <p:cNvPr id="364602" name="AutoShape 58"/>
          <p:cNvCxnSpPr>
            <a:cxnSpLocks noChangeShapeType="1"/>
            <a:stCxn id="364596" idx="1"/>
            <a:endCxn id="364605" idx="1"/>
          </p:cNvCxnSpPr>
          <p:nvPr/>
        </p:nvCxnSpPr>
        <p:spPr bwMode="auto">
          <a:xfrm flipV="1">
            <a:off x="5508625" y="4708525"/>
            <a:ext cx="503238" cy="11113"/>
          </a:xfrm>
          <a:prstGeom prst="straightConnector1">
            <a:avLst/>
          </a:prstGeom>
          <a:noFill/>
          <a:ln w="25400">
            <a:solidFill>
              <a:schemeClr val="tx1"/>
            </a:solidFill>
            <a:round/>
            <a:headEnd/>
            <a:tailEnd type="triangle" w="med" len="med"/>
          </a:ln>
          <a:effectLst/>
        </p:spPr>
      </p:cxnSp>
      <p:cxnSp>
        <p:nvCxnSpPr>
          <p:cNvPr id="364603" name="AutoShape 59"/>
          <p:cNvCxnSpPr>
            <a:cxnSpLocks noChangeShapeType="1"/>
            <a:stCxn id="364605" idx="3"/>
            <a:endCxn id="364599" idx="1"/>
          </p:cNvCxnSpPr>
          <p:nvPr/>
        </p:nvCxnSpPr>
        <p:spPr bwMode="auto">
          <a:xfrm flipV="1">
            <a:off x="6742113" y="4235450"/>
            <a:ext cx="441325" cy="473075"/>
          </a:xfrm>
          <a:prstGeom prst="straightConnector1">
            <a:avLst/>
          </a:prstGeom>
          <a:noFill/>
          <a:ln w="25400">
            <a:solidFill>
              <a:schemeClr val="tx1"/>
            </a:solidFill>
            <a:round/>
            <a:headEnd/>
            <a:tailEnd type="triangle" w="med" len="med"/>
          </a:ln>
          <a:effectLst/>
        </p:spPr>
      </p:cxnSp>
      <p:cxnSp>
        <p:nvCxnSpPr>
          <p:cNvPr id="364604" name="AutoShape 60"/>
          <p:cNvCxnSpPr>
            <a:cxnSpLocks noChangeShapeType="1"/>
            <a:stCxn id="364605" idx="3"/>
            <a:endCxn id="364601" idx="1"/>
          </p:cNvCxnSpPr>
          <p:nvPr/>
        </p:nvCxnSpPr>
        <p:spPr bwMode="auto">
          <a:xfrm>
            <a:off x="6742113" y="4708525"/>
            <a:ext cx="422275" cy="461963"/>
          </a:xfrm>
          <a:prstGeom prst="straightConnector1">
            <a:avLst/>
          </a:prstGeom>
          <a:noFill/>
          <a:ln w="25400">
            <a:solidFill>
              <a:schemeClr val="tx1"/>
            </a:solidFill>
            <a:round/>
            <a:headEnd/>
            <a:tailEnd type="triangle" w="med" len="med"/>
          </a:ln>
          <a:effectLst/>
        </p:spPr>
      </p:cxnSp>
      <p:sp>
        <p:nvSpPr>
          <p:cNvPr id="364605" name="Rectangle 61"/>
          <p:cNvSpPr>
            <a:spLocks noChangeArrowheads="1"/>
          </p:cNvSpPr>
          <p:nvPr/>
        </p:nvSpPr>
        <p:spPr bwMode="auto">
          <a:xfrm>
            <a:off x="6011863" y="4549775"/>
            <a:ext cx="730250" cy="317500"/>
          </a:xfrm>
          <a:prstGeom prst="rect">
            <a:avLst/>
          </a:prstGeom>
          <a:solidFill>
            <a:schemeClr val="accent1"/>
          </a:solidFill>
          <a:ln w="12700" algn="ctr">
            <a:solidFill>
              <a:schemeClr val="tx1"/>
            </a:solidFill>
            <a:miter lim="800000"/>
            <a:headEnd/>
            <a:tailEnd/>
          </a:ln>
          <a:effectLst/>
        </p:spPr>
        <p:txBody>
          <a:bodyPr wrap="none" anchor="ctr">
            <a:spAutoFit/>
          </a:bodyPr>
          <a:lstStyle/>
          <a:p>
            <a:pPr marL="342900" indent="-342900" defTabSz="914400"/>
            <a:r>
              <a:rPr lang="en-CA" sz="1400"/>
              <a:t>Role A</a:t>
            </a:r>
          </a:p>
        </p:txBody>
      </p:sp>
      <p:cxnSp>
        <p:nvCxnSpPr>
          <p:cNvPr id="364607" name="AutoShape 63"/>
          <p:cNvCxnSpPr>
            <a:cxnSpLocks noChangeShapeType="1"/>
            <a:stCxn id="364605" idx="3"/>
            <a:endCxn id="364600" idx="1"/>
          </p:cNvCxnSpPr>
          <p:nvPr/>
        </p:nvCxnSpPr>
        <p:spPr bwMode="auto">
          <a:xfrm>
            <a:off x="6742113" y="4708525"/>
            <a:ext cx="441325" cy="1588"/>
          </a:xfrm>
          <a:prstGeom prst="straightConnector1">
            <a:avLst/>
          </a:prstGeom>
          <a:noFill/>
          <a:ln w="25400">
            <a:solidFill>
              <a:schemeClr val="tx1"/>
            </a:solidFill>
            <a:round/>
            <a:headEnd/>
            <a:tailEnd type="triangle" w="med" len="med"/>
          </a:ln>
          <a:effectLst/>
        </p:spPr>
      </p:cxnSp>
      <p:sp>
        <p:nvSpPr>
          <p:cNvPr id="364608" name="Rectangle 64"/>
          <p:cNvSpPr>
            <a:spLocks noChangeArrowheads="1"/>
          </p:cNvSpPr>
          <p:nvPr/>
        </p:nvSpPr>
        <p:spPr bwMode="auto">
          <a:xfrm>
            <a:off x="250825" y="1412875"/>
            <a:ext cx="3889375" cy="2016125"/>
          </a:xfrm>
          <a:prstGeom prst="rect">
            <a:avLst/>
          </a:prstGeom>
          <a:noFill/>
          <a:ln w="25400" algn="ctr">
            <a:solidFill>
              <a:schemeClr val="accent2"/>
            </a:solidFill>
            <a:miter lim="800000"/>
            <a:headEnd/>
            <a:tailEnd/>
          </a:ln>
          <a:effectLst/>
        </p:spPr>
        <p:txBody>
          <a:bodyPr anchor="ctr">
            <a:spAutoFit/>
          </a:bodyPr>
          <a:lstStyle/>
          <a:p>
            <a:endParaRPr lang="en-US" dirty="0"/>
          </a:p>
        </p:txBody>
      </p:sp>
      <p:sp>
        <p:nvSpPr>
          <p:cNvPr id="364610" name="Rectangle 66"/>
          <p:cNvSpPr>
            <a:spLocks noChangeArrowheads="1"/>
          </p:cNvSpPr>
          <p:nvPr/>
        </p:nvSpPr>
        <p:spPr bwMode="auto">
          <a:xfrm>
            <a:off x="4716463" y="1412875"/>
            <a:ext cx="3889375" cy="2016125"/>
          </a:xfrm>
          <a:prstGeom prst="rect">
            <a:avLst/>
          </a:prstGeom>
          <a:noFill/>
          <a:ln w="25400" algn="ctr">
            <a:solidFill>
              <a:schemeClr val="accent2"/>
            </a:solidFill>
            <a:miter lim="800000"/>
            <a:headEnd/>
            <a:tailEnd/>
          </a:ln>
          <a:effectLst/>
        </p:spPr>
        <p:txBody>
          <a:bodyPr anchor="ctr">
            <a:spAutoFit/>
          </a:bodyPr>
          <a:lstStyle/>
          <a:p>
            <a:endParaRPr lang="en-US"/>
          </a:p>
        </p:txBody>
      </p:sp>
      <p:sp>
        <p:nvSpPr>
          <p:cNvPr id="364611" name="Rectangle 67"/>
          <p:cNvSpPr>
            <a:spLocks noChangeArrowheads="1"/>
          </p:cNvSpPr>
          <p:nvPr/>
        </p:nvSpPr>
        <p:spPr bwMode="auto">
          <a:xfrm>
            <a:off x="4716463" y="3717925"/>
            <a:ext cx="3889375" cy="2016125"/>
          </a:xfrm>
          <a:prstGeom prst="rect">
            <a:avLst/>
          </a:prstGeom>
          <a:noFill/>
          <a:ln w="25400" algn="ctr">
            <a:solidFill>
              <a:schemeClr val="accent2"/>
            </a:solidFill>
            <a:miter lim="800000"/>
            <a:headEnd/>
            <a:tailEnd/>
          </a:ln>
          <a:effectLst/>
        </p:spPr>
        <p:txBody>
          <a:bodyPr anchor="ctr">
            <a:spAutoFit/>
          </a:bodyPr>
          <a:lstStyle/>
          <a:p>
            <a:endParaRPr lang="en-US"/>
          </a:p>
        </p:txBody>
      </p:sp>
      <p:sp>
        <p:nvSpPr>
          <p:cNvPr id="364612" name="Rectangle 68"/>
          <p:cNvSpPr>
            <a:spLocks noChangeArrowheads="1"/>
          </p:cNvSpPr>
          <p:nvPr/>
        </p:nvSpPr>
        <p:spPr bwMode="auto">
          <a:xfrm>
            <a:off x="250825" y="3716338"/>
            <a:ext cx="3889375" cy="2016125"/>
          </a:xfrm>
          <a:prstGeom prst="rect">
            <a:avLst/>
          </a:prstGeom>
          <a:noFill/>
          <a:ln w="25400" algn="ctr">
            <a:solidFill>
              <a:schemeClr val="accent2"/>
            </a:solidFill>
            <a:miter lim="800000"/>
            <a:headEnd/>
            <a:tailEnd/>
          </a:ln>
          <a:effectLst/>
        </p:spPr>
        <p:txBody>
          <a:bodyPr anchor="ctr">
            <a:spAutoFit/>
          </a:bodyPr>
          <a:lstStyle/>
          <a:p>
            <a:endParaRPr lang="en-US"/>
          </a:p>
        </p:txBody>
      </p:sp>
      <p:sp>
        <p:nvSpPr>
          <p:cNvPr id="364613" name="Text Box 69"/>
          <p:cNvSpPr txBox="1">
            <a:spLocks noChangeArrowheads="1"/>
          </p:cNvSpPr>
          <p:nvPr/>
        </p:nvSpPr>
        <p:spPr bwMode="auto">
          <a:xfrm>
            <a:off x="611188" y="3068638"/>
            <a:ext cx="3168650" cy="396875"/>
          </a:xfrm>
          <a:prstGeom prst="rect">
            <a:avLst/>
          </a:prstGeom>
          <a:noFill/>
          <a:ln w="25400" algn="ctr">
            <a:noFill/>
            <a:miter lim="800000"/>
            <a:headEnd/>
            <a:tailEnd/>
          </a:ln>
          <a:effectLst/>
        </p:spPr>
        <p:txBody>
          <a:bodyPr>
            <a:spAutoFit/>
          </a:bodyPr>
          <a:lstStyle/>
          <a:p>
            <a:pPr marL="342900" indent="-342900" defTabSz="914400">
              <a:spcBef>
                <a:spcPct val="50000"/>
              </a:spcBef>
            </a:pPr>
            <a:r>
              <a:rPr lang="en-CA"/>
              <a:t>Non-RBAC Management</a:t>
            </a:r>
          </a:p>
        </p:txBody>
      </p:sp>
      <p:sp>
        <p:nvSpPr>
          <p:cNvPr id="364614" name="Text Box 70"/>
          <p:cNvSpPr txBox="1">
            <a:spLocks noChangeArrowheads="1"/>
          </p:cNvSpPr>
          <p:nvPr/>
        </p:nvSpPr>
        <p:spPr bwMode="auto">
          <a:xfrm>
            <a:off x="323850" y="5337175"/>
            <a:ext cx="3743325" cy="396875"/>
          </a:xfrm>
          <a:prstGeom prst="rect">
            <a:avLst/>
          </a:prstGeom>
          <a:noFill/>
          <a:ln w="25400" algn="ctr">
            <a:noFill/>
            <a:miter lim="800000"/>
            <a:headEnd/>
            <a:tailEnd/>
          </a:ln>
          <a:effectLst/>
        </p:spPr>
        <p:txBody>
          <a:bodyPr>
            <a:spAutoFit/>
          </a:bodyPr>
          <a:lstStyle/>
          <a:p>
            <a:pPr marL="342900" indent="-342900" defTabSz="914400">
              <a:spcBef>
                <a:spcPct val="50000"/>
              </a:spcBef>
            </a:pPr>
            <a:r>
              <a:rPr lang="en-CA"/>
              <a:t>Limited RBAC Management</a:t>
            </a:r>
          </a:p>
        </p:txBody>
      </p:sp>
      <p:sp>
        <p:nvSpPr>
          <p:cNvPr id="364615" name="Text Box 71"/>
          <p:cNvSpPr txBox="1">
            <a:spLocks noChangeArrowheads="1"/>
          </p:cNvSpPr>
          <p:nvPr/>
        </p:nvSpPr>
        <p:spPr bwMode="auto">
          <a:xfrm>
            <a:off x="4789488" y="3032125"/>
            <a:ext cx="3743325" cy="396875"/>
          </a:xfrm>
          <a:prstGeom prst="rect">
            <a:avLst/>
          </a:prstGeom>
          <a:noFill/>
          <a:ln w="25400" algn="ctr">
            <a:noFill/>
            <a:miter lim="800000"/>
            <a:headEnd/>
            <a:tailEnd/>
          </a:ln>
          <a:effectLst/>
        </p:spPr>
        <p:txBody>
          <a:bodyPr>
            <a:spAutoFit/>
          </a:bodyPr>
          <a:lstStyle/>
          <a:p>
            <a:pPr marL="342900" indent="-342900" defTabSz="914400">
              <a:spcBef>
                <a:spcPct val="50000"/>
              </a:spcBef>
            </a:pPr>
            <a:r>
              <a:rPr lang="en-CA"/>
              <a:t>Hybrid RBAC Management</a:t>
            </a:r>
          </a:p>
        </p:txBody>
      </p:sp>
      <p:sp>
        <p:nvSpPr>
          <p:cNvPr id="364616" name="Text Box 72"/>
          <p:cNvSpPr txBox="1">
            <a:spLocks noChangeArrowheads="1"/>
          </p:cNvSpPr>
          <p:nvPr/>
        </p:nvSpPr>
        <p:spPr bwMode="auto">
          <a:xfrm>
            <a:off x="4787900" y="5337175"/>
            <a:ext cx="3743325" cy="396875"/>
          </a:xfrm>
          <a:prstGeom prst="rect">
            <a:avLst/>
          </a:prstGeom>
          <a:noFill/>
          <a:ln w="25400" algn="ctr">
            <a:noFill/>
            <a:miter lim="800000"/>
            <a:headEnd/>
            <a:tailEnd/>
          </a:ln>
          <a:effectLst/>
        </p:spPr>
        <p:txBody>
          <a:bodyPr>
            <a:spAutoFit/>
          </a:bodyPr>
          <a:lstStyle/>
          <a:p>
            <a:pPr marL="342900" indent="-342900" defTabSz="914400">
              <a:spcBef>
                <a:spcPct val="50000"/>
              </a:spcBef>
            </a:pPr>
            <a:r>
              <a:rPr lang="en-CA"/>
              <a:t>Full RBAC Management</a:t>
            </a:r>
          </a:p>
        </p:txBody>
      </p:sp>
      <p:sp>
        <p:nvSpPr>
          <p:cNvPr id="68" name="Footer Placeholder 67"/>
          <p:cNvSpPr>
            <a:spLocks noGrp="1"/>
          </p:cNvSpPr>
          <p:nvPr>
            <p:ph type="ftr" sz="quarter" idx="10"/>
          </p:nvPr>
        </p:nvSpPr>
        <p:spPr>
          <a:xfrm>
            <a:off x="1000100" y="6143644"/>
            <a:ext cx="6049962" cy="423862"/>
          </a:xfrm>
        </p:spPr>
        <p:txBody>
          <a:bodyPr/>
          <a:lstStyle/>
          <a:p>
            <a:r>
              <a:rPr lang="en-US" smtClean="0"/>
              <a:t>L02 Access Controls</a:t>
            </a:r>
            <a:endParaRPr lang="en-US"/>
          </a:p>
        </p:txBody>
      </p:sp>
      <p:sp>
        <p:nvSpPr>
          <p:cNvPr id="69" name="Right Arrow 68"/>
          <p:cNvSpPr/>
          <p:nvPr/>
        </p:nvSpPr>
        <p:spPr bwMode="auto">
          <a:xfrm rot="5400000">
            <a:off x="178563" y="3321843"/>
            <a:ext cx="642942" cy="571504"/>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16" charset="-128"/>
            </a:endParaRPr>
          </a:p>
        </p:txBody>
      </p:sp>
      <p:sp>
        <p:nvSpPr>
          <p:cNvPr id="70" name="Right Arrow 69"/>
          <p:cNvSpPr/>
          <p:nvPr/>
        </p:nvSpPr>
        <p:spPr bwMode="auto">
          <a:xfrm rot="18881703">
            <a:off x="3915727" y="3334536"/>
            <a:ext cx="977683" cy="571504"/>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16" charset="-128"/>
            </a:endParaRPr>
          </a:p>
        </p:txBody>
      </p:sp>
      <p:sp>
        <p:nvSpPr>
          <p:cNvPr id="71" name="Right Arrow 70"/>
          <p:cNvSpPr/>
          <p:nvPr/>
        </p:nvSpPr>
        <p:spPr bwMode="auto">
          <a:xfrm rot="5400000">
            <a:off x="8036743" y="3321843"/>
            <a:ext cx="642942" cy="571504"/>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16" charset="-128"/>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6594" name="Rectangle 2"/>
          <p:cNvSpPr>
            <a:spLocks noGrp="1" noChangeArrowheads="1"/>
          </p:cNvSpPr>
          <p:nvPr>
            <p:ph type="title"/>
          </p:nvPr>
        </p:nvSpPr>
        <p:spPr>
          <a:ln/>
        </p:spPr>
        <p:txBody>
          <a:bodyPr/>
          <a:lstStyle/>
          <a:p>
            <a:r>
              <a:rPr lang="en-CA"/>
              <a:t>Access Controls</a:t>
            </a:r>
          </a:p>
        </p:txBody>
      </p:sp>
      <p:sp>
        <p:nvSpPr>
          <p:cNvPr id="366595" name="Rectangle 3"/>
          <p:cNvSpPr>
            <a:spLocks noGrp="1" noChangeArrowheads="1"/>
          </p:cNvSpPr>
          <p:nvPr>
            <p:ph idx="1"/>
          </p:nvPr>
        </p:nvSpPr>
        <p:spPr/>
        <p:txBody>
          <a:bodyPr/>
          <a:lstStyle/>
          <a:p>
            <a:r>
              <a:rPr lang="en-CA" sz="2400"/>
              <a:t>Content-dependent Access Control</a:t>
            </a:r>
          </a:p>
          <a:p>
            <a:pPr lvl="1"/>
            <a:r>
              <a:rPr lang="en-CA" sz="2000"/>
              <a:t>Access is granted to users based on the content of the data.</a:t>
            </a:r>
          </a:p>
          <a:p>
            <a:pPr lvl="1"/>
            <a:r>
              <a:rPr lang="en-CA" sz="2000"/>
              <a:t>Example:  managers able to modify performance objectives of only their own direct reports</a:t>
            </a:r>
          </a:p>
          <a:p>
            <a:r>
              <a:rPr lang="en-CA" sz="2400"/>
              <a:t>Constrained User Interface</a:t>
            </a:r>
          </a:p>
          <a:p>
            <a:pPr lvl="1"/>
            <a:r>
              <a:rPr lang="en-CA" sz="2000"/>
              <a:t>Restrict users by not allowing them certain functions</a:t>
            </a:r>
          </a:p>
          <a:p>
            <a:pPr lvl="1"/>
            <a:r>
              <a:rPr lang="en-CA" sz="2000"/>
              <a:t>Example:  limiting available menus, data views, or physically constrained interfaces</a:t>
            </a:r>
          </a:p>
          <a:p>
            <a:r>
              <a:rPr lang="en-CA" sz="2400"/>
              <a:t>Temporal (Time-Based) Isolation</a:t>
            </a:r>
          </a:p>
          <a:p>
            <a:pPr lvl="1"/>
            <a:r>
              <a:rPr lang="en-CA" sz="2000"/>
              <a:t>Access is allowed only at a given time for a specified duration</a:t>
            </a:r>
          </a:p>
          <a:p>
            <a:endParaRPr lang="en-CA" sz="2400"/>
          </a:p>
        </p:txBody>
      </p:sp>
      <p:sp>
        <p:nvSpPr>
          <p:cNvPr id="5" name="Slide Number Placeholder 4"/>
          <p:cNvSpPr>
            <a:spLocks noGrp="1"/>
          </p:cNvSpPr>
          <p:nvPr>
            <p:ph type="sldNum" sz="quarter" idx="12"/>
          </p:nvPr>
        </p:nvSpPr>
        <p:spPr>
          <a:prstGeom prst="rect">
            <a:avLst/>
          </a:prstGeom>
        </p:spPr>
        <p:txBody>
          <a:bodyPr/>
          <a:lstStyle/>
          <a:p>
            <a:fld id="{0634F472-9BA2-42C7-8D04-8ECC626F3EE5}" type="slidenum">
              <a:rPr lang="en-US"/>
              <a:pPr/>
              <a:t>47</a:t>
            </a:fld>
            <a:endParaRPr lang="en-US"/>
          </a:p>
        </p:txBody>
      </p:sp>
      <p:sp>
        <p:nvSpPr>
          <p:cNvPr id="6" name="Footer Placeholder 5"/>
          <p:cNvSpPr>
            <a:spLocks noGrp="1"/>
          </p:cNvSpPr>
          <p:nvPr>
            <p:ph type="ftr" sz="quarter" idx="13"/>
          </p:nvPr>
        </p:nvSpPr>
        <p:spPr/>
        <p:txBody>
          <a:bodyPr/>
          <a:lstStyle/>
          <a:p>
            <a:r>
              <a:rPr lang="en-US" smtClean="0"/>
              <a:t>L02 Access Controls</a:t>
            </a:r>
            <a:endParaRPr lang="en-US"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226" name="Rectangle 2"/>
          <p:cNvSpPr>
            <a:spLocks noGrp="1" noChangeArrowheads="1"/>
          </p:cNvSpPr>
          <p:nvPr>
            <p:ph type="title"/>
          </p:nvPr>
        </p:nvSpPr>
        <p:spPr>
          <a:ln/>
        </p:spPr>
        <p:txBody>
          <a:bodyPr>
            <a:normAutofit fontScale="90000"/>
          </a:bodyPr>
          <a:lstStyle/>
          <a:p>
            <a:r>
              <a:rPr lang="en-CA"/>
              <a:t>Types of Access Control</a:t>
            </a:r>
            <a:br>
              <a:rPr lang="en-CA"/>
            </a:br>
            <a:r>
              <a:rPr lang="en-CA"/>
              <a:t>Policies</a:t>
            </a:r>
          </a:p>
        </p:txBody>
      </p:sp>
      <p:sp>
        <p:nvSpPr>
          <p:cNvPr id="308227" name="Rectangle 3"/>
          <p:cNvSpPr>
            <a:spLocks noGrp="1" noChangeArrowheads="1"/>
          </p:cNvSpPr>
          <p:nvPr>
            <p:ph sz="half" idx="1"/>
          </p:nvPr>
        </p:nvSpPr>
        <p:spPr/>
        <p:txBody>
          <a:bodyPr/>
          <a:lstStyle/>
          <a:p>
            <a:pPr marL="0" indent="0">
              <a:lnSpc>
                <a:spcPct val="90000"/>
              </a:lnSpc>
            </a:pPr>
            <a:r>
              <a:rPr lang="en-CA" sz="1800" b="1"/>
              <a:t>Centralized</a:t>
            </a:r>
            <a:r>
              <a:rPr lang="en-CA" sz="1800"/>
              <a:t>, one server is responsible for granting or denying access to all clients</a:t>
            </a:r>
          </a:p>
          <a:p>
            <a:pPr lvl="1">
              <a:lnSpc>
                <a:spcPct val="90000"/>
              </a:lnSpc>
            </a:pPr>
            <a:r>
              <a:rPr lang="en-CA" sz="1600"/>
              <a:t>RADIUS – Remote Authentication Dial-in User Service</a:t>
            </a:r>
          </a:p>
          <a:p>
            <a:pPr lvl="1">
              <a:lnSpc>
                <a:spcPct val="90000"/>
              </a:lnSpc>
            </a:pPr>
            <a:r>
              <a:rPr lang="en-CA" sz="1600"/>
              <a:t>TACACS – Terminal Access Controller Access Control System</a:t>
            </a:r>
          </a:p>
          <a:p>
            <a:pPr lvl="1">
              <a:lnSpc>
                <a:spcPct val="90000"/>
              </a:lnSpc>
            </a:pPr>
            <a:r>
              <a:rPr lang="en-CA" sz="1600"/>
              <a:t>TACACS+ includes two-factor user authentication</a:t>
            </a:r>
          </a:p>
          <a:p>
            <a:pPr lvl="1">
              <a:lnSpc>
                <a:spcPct val="90000"/>
              </a:lnSpc>
            </a:pPr>
            <a:r>
              <a:rPr lang="en-CA" sz="1600"/>
              <a:t>DIAMETER </a:t>
            </a:r>
          </a:p>
        </p:txBody>
      </p:sp>
      <p:sp>
        <p:nvSpPr>
          <p:cNvPr id="308230" name="Rectangle 6"/>
          <p:cNvSpPr>
            <a:spLocks noGrp="1" noChangeArrowheads="1"/>
          </p:cNvSpPr>
          <p:nvPr>
            <p:ph sz="half" idx="2"/>
          </p:nvPr>
        </p:nvSpPr>
        <p:spPr/>
        <p:txBody>
          <a:bodyPr/>
          <a:lstStyle/>
          <a:p>
            <a:pPr marL="0" indent="0"/>
            <a:r>
              <a:rPr lang="en-CA" sz="1800" b="1"/>
              <a:t>Decentralized</a:t>
            </a:r>
            <a:r>
              <a:rPr lang="en-CA" sz="1800"/>
              <a:t>, access control decisions are left to those closer to the data and resources, usually the functional managers.</a:t>
            </a:r>
          </a:p>
          <a:p>
            <a:pPr marL="0" indent="0"/>
            <a:endParaRPr lang="en-CA" sz="1800"/>
          </a:p>
        </p:txBody>
      </p:sp>
      <p:sp>
        <p:nvSpPr>
          <p:cNvPr id="19" name="Slide Number Placeholder 5"/>
          <p:cNvSpPr>
            <a:spLocks noGrp="1"/>
          </p:cNvSpPr>
          <p:nvPr>
            <p:ph type="sldNum" sz="quarter" idx="12"/>
          </p:nvPr>
        </p:nvSpPr>
        <p:spPr/>
        <p:txBody>
          <a:bodyPr/>
          <a:lstStyle/>
          <a:p>
            <a:fld id="{86210343-2C27-48F4-95DE-6DFF47A1EF39}" type="slidenum">
              <a:rPr lang="en-US"/>
              <a:pPr/>
              <a:t>48</a:t>
            </a:fld>
            <a:endParaRPr lang="en-US"/>
          </a:p>
        </p:txBody>
      </p:sp>
      <p:sp>
        <p:nvSpPr>
          <p:cNvPr id="308228" name="Rectangle 4"/>
          <p:cNvSpPr>
            <a:spLocks noChangeArrowheads="1"/>
          </p:cNvSpPr>
          <p:nvPr/>
        </p:nvSpPr>
        <p:spPr bwMode="auto">
          <a:xfrm>
            <a:off x="3744913" y="5165743"/>
            <a:ext cx="5364162" cy="835025"/>
          </a:xfrm>
          <a:prstGeom prst="rect">
            <a:avLst/>
          </a:prstGeom>
          <a:solidFill>
            <a:srgbClr val="FFFF99"/>
          </a:solidFill>
          <a:ln w="9525">
            <a:solidFill>
              <a:schemeClr val="tx1"/>
            </a:solidFill>
            <a:miter lim="800000"/>
            <a:headEnd/>
            <a:tailEnd/>
          </a:ln>
          <a:effectLst/>
        </p:spPr>
        <p:txBody>
          <a:bodyPr anchor="ctr">
            <a:spAutoFit/>
          </a:bodyPr>
          <a:lstStyle/>
          <a:p>
            <a:pPr marL="261938" indent="-261938" algn="l">
              <a:spcBef>
                <a:spcPct val="0"/>
              </a:spcBef>
            </a:pPr>
            <a:r>
              <a:rPr lang="en-CA" sz="1600" dirty="0"/>
              <a:t>Control policies can be:</a:t>
            </a:r>
          </a:p>
          <a:p>
            <a:pPr marL="261938" indent="-261938" algn="l">
              <a:spcBef>
                <a:spcPct val="0"/>
              </a:spcBef>
              <a:buFontTx/>
              <a:buChar char="•"/>
            </a:pPr>
            <a:r>
              <a:rPr lang="en-CA" sz="1600" dirty="0"/>
              <a:t>Content dependent, based on sensitivity of the object</a:t>
            </a:r>
          </a:p>
          <a:p>
            <a:pPr marL="261938" indent="-261938" algn="l">
              <a:spcBef>
                <a:spcPct val="0"/>
              </a:spcBef>
              <a:buFontTx/>
              <a:buChar char="•"/>
            </a:pPr>
            <a:r>
              <a:rPr lang="en-CA" sz="1600" dirty="0"/>
              <a:t>Context dependent, decision is bound to the subject</a:t>
            </a:r>
          </a:p>
        </p:txBody>
      </p:sp>
      <p:sp>
        <p:nvSpPr>
          <p:cNvPr id="308231" name="Rectangle 7"/>
          <p:cNvSpPr>
            <a:spLocks noChangeArrowheads="1"/>
          </p:cNvSpPr>
          <p:nvPr/>
        </p:nvSpPr>
        <p:spPr bwMode="auto">
          <a:xfrm>
            <a:off x="285720" y="4911744"/>
            <a:ext cx="1131887" cy="461665"/>
          </a:xfrm>
          <a:prstGeom prst="rect">
            <a:avLst/>
          </a:prstGeom>
          <a:solidFill>
            <a:srgbClr val="FFCCCC"/>
          </a:solidFill>
          <a:ln w="9525" algn="ctr">
            <a:solidFill>
              <a:schemeClr val="tx1"/>
            </a:solidFill>
            <a:miter lim="800000"/>
            <a:headEnd/>
            <a:tailEnd/>
          </a:ln>
          <a:effectLst/>
        </p:spPr>
        <p:txBody>
          <a:bodyPr anchor="ctr">
            <a:spAutoFit/>
          </a:bodyPr>
          <a:lstStyle/>
          <a:p>
            <a:pPr defTabSz="914400"/>
            <a:r>
              <a:rPr lang="en-CA" sz="1200"/>
              <a:t>Central control</a:t>
            </a:r>
          </a:p>
        </p:txBody>
      </p:sp>
      <p:sp>
        <p:nvSpPr>
          <p:cNvPr id="308232" name="Oval 8"/>
          <p:cNvSpPr>
            <a:spLocks noChangeArrowheads="1"/>
          </p:cNvSpPr>
          <p:nvPr/>
        </p:nvSpPr>
        <p:spPr bwMode="auto">
          <a:xfrm>
            <a:off x="1922432" y="4775219"/>
            <a:ext cx="1511300" cy="647700"/>
          </a:xfrm>
          <a:prstGeom prst="ellipse">
            <a:avLst/>
          </a:prstGeom>
          <a:solidFill>
            <a:srgbClr val="FFFF99"/>
          </a:solidFill>
          <a:ln w="25400">
            <a:solidFill>
              <a:schemeClr val="tx1"/>
            </a:solidFill>
            <a:round/>
            <a:headEnd/>
            <a:tailEnd/>
          </a:ln>
          <a:effectLst/>
        </p:spPr>
        <p:txBody>
          <a:bodyPr anchor="ctr"/>
          <a:lstStyle/>
          <a:p>
            <a:pPr defTabSz="914400"/>
            <a:r>
              <a:rPr lang="en-CA" sz="1400"/>
              <a:t>Network 1</a:t>
            </a:r>
          </a:p>
        </p:txBody>
      </p:sp>
      <p:sp>
        <p:nvSpPr>
          <p:cNvPr id="308233" name="Oval 9"/>
          <p:cNvSpPr>
            <a:spLocks noChangeArrowheads="1"/>
          </p:cNvSpPr>
          <p:nvPr/>
        </p:nvSpPr>
        <p:spPr bwMode="auto">
          <a:xfrm>
            <a:off x="1346170" y="5567382"/>
            <a:ext cx="1584325" cy="647700"/>
          </a:xfrm>
          <a:prstGeom prst="ellipse">
            <a:avLst/>
          </a:prstGeom>
          <a:solidFill>
            <a:srgbClr val="FFFF99"/>
          </a:solidFill>
          <a:ln w="25400">
            <a:solidFill>
              <a:schemeClr val="tx1"/>
            </a:solidFill>
            <a:round/>
            <a:headEnd/>
            <a:tailEnd/>
          </a:ln>
          <a:effectLst/>
        </p:spPr>
        <p:txBody>
          <a:bodyPr anchor="ctr"/>
          <a:lstStyle/>
          <a:p>
            <a:pPr defTabSz="914400"/>
            <a:r>
              <a:rPr lang="en-CA" sz="1400"/>
              <a:t>Network 2</a:t>
            </a:r>
          </a:p>
        </p:txBody>
      </p:sp>
      <p:cxnSp>
        <p:nvCxnSpPr>
          <p:cNvPr id="308234" name="AutoShape 10"/>
          <p:cNvCxnSpPr>
            <a:cxnSpLocks noChangeShapeType="1"/>
            <a:stCxn id="308231" idx="3"/>
            <a:endCxn id="308232" idx="2"/>
          </p:cNvCxnSpPr>
          <p:nvPr/>
        </p:nvCxnSpPr>
        <p:spPr bwMode="auto">
          <a:xfrm flipV="1">
            <a:off x="1417607" y="5099069"/>
            <a:ext cx="504825" cy="43508"/>
          </a:xfrm>
          <a:prstGeom prst="straightConnector1">
            <a:avLst/>
          </a:prstGeom>
          <a:noFill/>
          <a:ln w="25400">
            <a:solidFill>
              <a:schemeClr val="tx1"/>
            </a:solidFill>
            <a:round/>
            <a:headEnd/>
            <a:tailEnd/>
          </a:ln>
          <a:effectLst/>
        </p:spPr>
      </p:cxnSp>
      <p:cxnSp>
        <p:nvCxnSpPr>
          <p:cNvPr id="308235" name="AutoShape 11"/>
          <p:cNvCxnSpPr>
            <a:cxnSpLocks noChangeShapeType="1"/>
            <a:stCxn id="308231" idx="3"/>
            <a:endCxn id="308233" idx="1"/>
          </p:cNvCxnSpPr>
          <p:nvPr/>
        </p:nvCxnSpPr>
        <p:spPr bwMode="auto">
          <a:xfrm>
            <a:off x="1417607" y="5142577"/>
            <a:ext cx="160582" cy="519658"/>
          </a:xfrm>
          <a:prstGeom prst="straightConnector1">
            <a:avLst/>
          </a:prstGeom>
          <a:noFill/>
          <a:ln w="25400">
            <a:solidFill>
              <a:schemeClr val="tx1"/>
            </a:solidFill>
            <a:round/>
            <a:headEnd/>
            <a:tailEnd/>
          </a:ln>
          <a:effectLst/>
        </p:spPr>
      </p:cxnSp>
      <p:sp>
        <p:nvSpPr>
          <p:cNvPr id="308236" name="Oval 12"/>
          <p:cNvSpPr>
            <a:spLocks noChangeArrowheads="1"/>
          </p:cNvSpPr>
          <p:nvPr/>
        </p:nvSpPr>
        <p:spPr bwMode="auto">
          <a:xfrm>
            <a:off x="5219700" y="3271849"/>
            <a:ext cx="1511300" cy="647700"/>
          </a:xfrm>
          <a:prstGeom prst="ellipse">
            <a:avLst/>
          </a:prstGeom>
          <a:solidFill>
            <a:srgbClr val="FFFF99"/>
          </a:solidFill>
          <a:ln w="25400">
            <a:solidFill>
              <a:schemeClr val="tx1"/>
            </a:solidFill>
            <a:round/>
            <a:headEnd/>
            <a:tailEnd/>
          </a:ln>
          <a:effectLst/>
        </p:spPr>
        <p:txBody>
          <a:bodyPr anchor="ctr"/>
          <a:lstStyle/>
          <a:p>
            <a:pPr algn="ctr" defTabSz="914400"/>
            <a:r>
              <a:rPr lang="en-CA" sz="1400"/>
              <a:t>Network 1</a:t>
            </a:r>
          </a:p>
        </p:txBody>
      </p:sp>
      <p:sp>
        <p:nvSpPr>
          <p:cNvPr id="308237" name="Oval 13"/>
          <p:cNvSpPr>
            <a:spLocks noChangeArrowheads="1"/>
          </p:cNvSpPr>
          <p:nvPr/>
        </p:nvSpPr>
        <p:spPr bwMode="auto">
          <a:xfrm>
            <a:off x="5292725" y="4424374"/>
            <a:ext cx="1584325" cy="647700"/>
          </a:xfrm>
          <a:prstGeom prst="ellipse">
            <a:avLst/>
          </a:prstGeom>
          <a:solidFill>
            <a:srgbClr val="FFFF99"/>
          </a:solidFill>
          <a:ln w="25400">
            <a:solidFill>
              <a:schemeClr val="tx1"/>
            </a:solidFill>
            <a:round/>
            <a:headEnd/>
            <a:tailEnd/>
          </a:ln>
          <a:effectLst/>
        </p:spPr>
        <p:txBody>
          <a:bodyPr anchor="ctr"/>
          <a:lstStyle/>
          <a:p>
            <a:pPr algn="ctr" defTabSz="914400"/>
            <a:r>
              <a:rPr lang="en-CA" sz="1400"/>
              <a:t>Network 2</a:t>
            </a:r>
          </a:p>
        </p:txBody>
      </p:sp>
      <p:sp>
        <p:nvSpPr>
          <p:cNvPr id="308238" name="Oval 14"/>
          <p:cNvSpPr>
            <a:spLocks noChangeArrowheads="1"/>
          </p:cNvSpPr>
          <p:nvPr/>
        </p:nvSpPr>
        <p:spPr bwMode="auto">
          <a:xfrm>
            <a:off x="6875463" y="3776674"/>
            <a:ext cx="1584325" cy="647700"/>
          </a:xfrm>
          <a:prstGeom prst="ellipse">
            <a:avLst/>
          </a:prstGeom>
          <a:solidFill>
            <a:srgbClr val="FFFF99"/>
          </a:solidFill>
          <a:ln w="25400">
            <a:solidFill>
              <a:schemeClr val="tx1"/>
            </a:solidFill>
            <a:round/>
            <a:headEnd/>
            <a:tailEnd/>
          </a:ln>
          <a:effectLst/>
        </p:spPr>
        <p:txBody>
          <a:bodyPr anchor="ctr"/>
          <a:lstStyle/>
          <a:p>
            <a:pPr algn="ctr" defTabSz="914400"/>
            <a:r>
              <a:rPr lang="en-CA" sz="1400"/>
              <a:t>Network 2</a:t>
            </a:r>
          </a:p>
        </p:txBody>
      </p:sp>
      <p:cxnSp>
        <p:nvCxnSpPr>
          <p:cNvPr id="308239" name="AutoShape 15"/>
          <p:cNvCxnSpPr>
            <a:cxnSpLocks noChangeShapeType="1"/>
            <a:stCxn id="308236" idx="4"/>
            <a:endCxn id="308237" idx="0"/>
          </p:cNvCxnSpPr>
          <p:nvPr/>
        </p:nvCxnSpPr>
        <p:spPr bwMode="auto">
          <a:xfrm>
            <a:off x="5975350" y="3932249"/>
            <a:ext cx="109538" cy="479425"/>
          </a:xfrm>
          <a:prstGeom prst="straightConnector1">
            <a:avLst/>
          </a:prstGeom>
          <a:noFill/>
          <a:ln w="25400">
            <a:solidFill>
              <a:schemeClr val="tx1"/>
            </a:solidFill>
            <a:round/>
            <a:headEnd/>
            <a:tailEnd/>
          </a:ln>
          <a:effectLst/>
        </p:spPr>
      </p:cxnSp>
      <p:cxnSp>
        <p:nvCxnSpPr>
          <p:cNvPr id="308240" name="AutoShape 16"/>
          <p:cNvCxnSpPr>
            <a:cxnSpLocks noChangeShapeType="1"/>
            <a:stCxn id="308236" idx="5"/>
            <a:endCxn id="308238" idx="2"/>
          </p:cNvCxnSpPr>
          <p:nvPr/>
        </p:nvCxnSpPr>
        <p:spPr bwMode="auto">
          <a:xfrm>
            <a:off x="6510338" y="3836999"/>
            <a:ext cx="352425" cy="263525"/>
          </a:xfrm>
          <a:prstGeom prst="straightConnector1">
            <a:avLst/>
          </a:prstGeom>
          <a:noFill/>
          <a:ln w="25400">
            <a:solidFill>
              <a:schemeClr val="tx1"/>
            </a:solidFill>
            <a:round/>
            <a:headEnd/>
            <a:tailEnd/>
          </a:ln>
          <a:effectLst/>
        </p:spPr>
      </p:cxnSp>
      <p:cxnSp>
        <p:nvCxnSpPr>
          <p:cNvPr id="308241" name="AutoShape 17"/>
          <p:cNvCxnSpPr>
            <a:cxnSpLocks noChangeShapeType="1"/>
            <a:stCxn id="308237" idx="7"/>
            <a:endCxn id="308238" idx="3"/>
          </p:cNvCxnSpPr>
          <p:nvPr/>
        </p:nvCxnSpPr>
        <p:spPr bwMode="auto">
          <a:xfrm flipV="1">
            <a:off x="6645275" y="4341824"/>
            <a:ext cx="461963" cy="165100"/>
          </a:xfrm>
          <a:prstGeom prst="straightConnector1">
            <a:avLst/>
          </a:prstGeom>
          <a:noFill/>
          <a:ln w="25400">
            <a:solidFill>
              <a:schemeClr val="tx1"/>
            </a:solidFill>
            <a:round/>
            <a:headEnd/>
            <a:tailEnd/>
          </a:ln>
          <a:effectLst/>
        </p:spPr>
      </p:cxnSp>
      <p:sp>
        <p:nvSpPr>
          <p:cNvPr id="18" name="Footer Placeholder 17"/>
          <p:cNvSpPr>
            <a:spLocks noGrp="1"/>
          </p:cNvSpPr>
          <p:nvPr>
            <p:ph type="ftr" sz="quarter" idx="11"/>
          </p:nvPr>
        </p:nvSpPr>
        <p:spPr/>
        <p:txBody>
          <a:bodyPr/>
          <a:lstStyle/>
          <a:p>
            <a:r>
              <a:rPr lang="en-US" smtClean="0"/>
              <a:t>L02 Access Controls</a:t>
            </a:r>
            <a:endParaRPr lang="en-US"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7378" name="Rectangle 2"/>
          <p:cNvSpPr>
            <a:spLocks noGrp="1" noChangeArrowheads="1"/>
          </p:cNvSpPr>
          <p:nvPr>
            <p:ph type="title"/>
          </p:nvPr>
        </p:nvSpPr>
        <p:spPr/>
        <p:txBody>
          <a:bodyPr/>
          <a:lstStyle/>
          <a:p>
            <a:r>
              <a:rPr lang="en-CA" smtClean="0"/>
              <a:t>Threats to access control</a:t>
            </a:r>
            <a:endParaRPr lang="en-CA"/>
          </a:p>
        </p:txBody>
      </p:sp>
      <p:sp>
        <p:nvSpPr>
          <p:cNvPr id="357379" name="Rectangle 3"/>
          <p:cNvSpPr>
            <a:spLocks noGrp="1" noChangeArrowheads="1"/>
          </p:cNvSpPr>
          <p:nvPr>
            <p:ph sz="half" idx="1"/>
          </p:nvPr>
        </p:nvSpPr>
        <p:spPr/>
        <p:txBody>
          <a:bodyPr>
            <a:normAutofit fontScale="55000" lnSpcReduction="20000"/>
          </a:bodyPr>
          <a:lstStyle/>
          <a:p>
            <a:r>
              <a:rPr lang="en-CA" dirty="0" smtClean="0"/>
              <a:t>Buffer overflows - buffers are used by applications to temporarily store data in memory.  This attack is on vulnerabilities in memory access management system, which can allow malicious code injection.</a:t>
            </a:r>
          </a:p>
          <a:p>
            <a:r>
              <a:rPr lang="en-CA" dirty="0" err="1" smtClean="0"/>
              <a:t>DoS</a:t>
            </a:r>
            <a:r>
              <a:rPr lang="en-CA" dirty="0" smtClean="0"/>
              <a:t> – attack on the availability of the system, Examples </a:t>
            </a:r>
            <a:r>
              <a:rPr lang="en-CA" dirty="0" err="1" smtClean="0"/>
              <a:t>Syn</a:t>
            </a:r>
            <a:r>
              <a:rPr lang="en-CA" dirty="0" smtClean="0"/>
              <a:t> Flood, Teardrop</a:t>
            </a:r>
          </a:p>
          <a:p>
            <a:r>
              <a:rPr lang="en-CA" dirty="0" err="1" smtClean="0"/>
              <a:t>DDoS</a:t>
            </a:r>
            <a:r>
              <a:rPr lang="en-CA" dirty="0" smtClean="0"/>
              <a:t> – Distributed Denial of Service attack, attacker builds a network of systems that simultaneously send requests to the target, flooding the system</a:t>
            </a:r>
          </a:p>
          <a:p>
            <a:r>
              <a:rPr lang="en-CA" dirty="0" smtClean="0"/>
              <a:t>Mobile code:  ActiveX controls, Java applets, scripts that run in a browser, and HTML email.  It is transmitted across the network and executed on the local system.</a:t>
            </a:r>
            <a:endParaRPr lang="en-CA" dirty="0"/>
          </a:p>
        </p:txBody>
      </p:sp>
      <p:sp>
        <p:nvSpPr>
          <p:cNvPr id="9" name="Content Placeholder 8"/>
          <p:cNvSpPr>
            <a:spLocks noGrp="1"/>
          </p:cNvSpPr>
          <p:nvPr>
            <p:ph sz="half" idx="2"/>
          </p:nvPr>
        </p:nvSpPr>
        <p:spPr/>
        <p:txBody>
          <a:bodyPr>
            <a:normAutofit fontScale="55000" lnSpcReduction="20000"/>
          </a:bodyPr>
          <a:lstStyle/>
          <a:p>
            <a:r>
              <a:rPr lang="en-CA" smtClean="0"/>
              <a:t>Malicious software:  Any software that performs undesirable functions, including:  virus, worm, Trojan horse, spyware.</a:t>
            </a:r>
            <a:endParaRPr lang="en-CA" dirty="0" smtClean="0"/>
          </a:p>
        </p:txBody>
      </p:sp>
      <p:sp>
        <p:nvSpPr>
          <p:cNvPr id="7" name="Footer Placeholder 6"/>
          <p:cNvSpPr>
            <a:spLocks noGrp="1"/>
          </p:cNvSpPr>
          <p:nvPr>
            <p:ph type="ftr" sz="quarter" idx="11"/>
          </p:nvPr>
        </p:nvSpPr>
        <p:spPr/>
        <p:txBody>
          <a:bodyPr/>
          <a:lstStyle/>
          <a:p>
            <a:r>
              <a:rPr lang="en-US" dirty="0" smtClean="0"/>
              <a:t>L02 Access Controls</a:t>
            </a:r>
            <a:endParaRPr lang="en-US" dirty="0"/>
          </a:p>
        </p:txBody>
      </p:sp>
      <p:sp>
        <p:nvSpPr>
          <p:cNvPr id="6" name="Slide Number Placeholder 4"/>
          <p:cNvSpPr>
            <a:spLocks noGrp="1"/>
          </p:cNvSpPr>
          <p:nvPr>
            <p:ph type="sldNum" sz="quarter" idx="12"/>
          </p:nvPr>
        </p:nvSpPr>
        <p:spPr/>
        <p:txBody>
          <a:bodyPr/>
          <a:lstStyle/>
          <a:p>
            <a:fld id="{195C3A88-9507-42CB-862A-7EEA28C62FA7}" type="slidenum">
              <a:rPr lang="en-US" smtClean="0"/>
              <a:pPr/>
              <a:t>49</a:t>
            </a:fld>
            <a:endParaRPr lang="en-US"/>
          </a:p>
        </p:txBody>
      </p:sp>
      <p:sp>
        <p:nvSpPr>
          <p:cNvPr id="357380" name="Rectangle 4"/>
          <p:cNvSpPr>
            <a:spLocks noChangeArrowheads="1"/>
          </p:cNvSpPr>
          <p:nvPr/>
        </p:nvSpPr>
        <p:spPr bwMode="auto">
          <a:xfrm>
            <a:off x="7019925" y="0"/>
            <a:ext cx="2124075" cy="1004888"/>
          </a:xfrm>
          <a:prstGeom prst="rect">
            <a:avLst/>
          </a:prstGeom>
          <a:solidFill>
            <a:srgbClr val="FFFF99"/>
          </a:solidFill>
          <a:ln w="25400" algn="ctr">
            <a:noFill/>
            <a:miter lim="800000"/>
            <a:headEnd/>
            <a:tailEnd/>
          </a:ln>
          <a:effectLst/>
        </p:spPr>
        <p:txBody>
          <a:bodyPr>
            <a:spAutoFit/>
          </a:bodyPr>
          <a:lstStyle/>
          <a:p>
            <a:pPr defTabSz="914400">
              <a:spcBef>
                <a:spcPct val="50000"/>
              </a:spcBef>
            </a:pPr>
            <a:r>
              <a:rPr lang="en-CA" sz="1200"/>
              <a:t>FYI:  Research the rainbow table attack, which has revolutionized password cracking (99.9% of 1.4Gb passwords in 13.6 secs)</a:t>
            </a:r>
          </a:p>
        </p:txBody>
      </p:sp>
      <p:pic>
        <p:nvPicPr>
          <p:cNvPr id="8" name="Picture 4" descr="trojan_horse"/>
          <p:cNvPicPr>
            <a:picLocks noChangeAspect="1" noChangeArrowheads="1"/>
          </p:cNvPicPr>
          <p:nvPr/>
        </p:nvPicPr>
        <p:blipFill>
          <a:blip r:embed="rId3" cstate="print"/>
          <a:srcRect/>
          <a:stretch>
            <a:fillRect/>
          </a:stretch>
        </p:blipFill>
        <p:spPr bwMode="auto">
          <a:xfrm>
            <a:off x="4786314" y="4000504"/>
            <a:ext cx="4214810" cy="2161215"/>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058" name="Rectangle 2"/>
          <p:cNvSpPr>
            <a:spLocks noGrp="1" noChangeArrowheads="1"/>
          </p:cNvSpPr>
          <p:nvPr>
            <p:ph type="title"/>
          </p:nvPr>
        </p:nvSpPr>
        <p:spPr>
          <a:ln/>
        </p:spPr>
        <p:txBody>
          <a:bodyPr/>
          <a:lstStyle/>
          <a:p>
            <a:r>
              <a:rPr lang="en-CA" dirty="0"/>
              <a:t>Access controls</a:t>
            </a:r>
          </a:p>
        </p:txBody>
      </p:sp>
      <p:sp>
        <p:nvSpPr>
          <p:cNvPr id="301059" name="Rectangle 3"/>
          <p:cNvSpPr>
            <a:spLocks noGrp="1" noChangeArrowheads="1"/>
          </p:cNvSpPr>
          <p:nvPr>
            <p:ph idx="1"/>
          </p:nvPr>
        </p:nvSpPr>
        <p:spPr/>
        <p:txBody>
          <a:bodyPr/>
          <a:lstStyle/>
          <a:p>
            <a:pPr>
              <a:buFontTx/>
              <a:buChar char="•"/>
            </a:pPr>
            <a:r>
              <a:rPr lang="en-CA" sz="2800" dirty="0"/>
              <a:t>Identification – who are you?</a:t>
            </a:r>
          </a:p>
          <a:p>
            <a:pPr lvl="1"/>
            <a:r>
              <a:rPr lang="en-CA" sz="2400" dirty="0"/>
              <a:t>e.g. username, employee number or UID</a:t>
            </a:r>
          </a:p>
          <a:p>
            <a:pPr lvl="1"/>
            <a:r>
              <a:rPr lang="en-CA" sz="2400" dirty="0"/>
              <a:t>uniquely identifies you as a user of the system</a:t>
            </a:r>
          </a:p>
          <a:p>
            <a:pPr>
              <a:buFontTx/>
              <a:buChar char="•"/>
            </a:pPr>
            <a:r>
              <a:rPr lang="en-CA" sz="2800" dirty="0"/>
              <a:t>Authentication – prove it!</a:t>
            </a:r>
          </a:p>
          <a:p>
            <a:pPr lvl="1"/>
            <a:r>
              <a:rPr lang="en-CA" sz="2400" dirty="0"/>
              <a:t>Type 1:  Something you know</a:t>
            </a:r>
          </a:p>
          <a:p>
            <a:pPr lvl="1"/>
            <a:r>
              <a:rPr lang="en-CA" sz="2400" dirty="0"/>
              <a:t>Type 2:  Something you have</a:t>
            </a:r>
          </a:p>
          <a:p>
            <a:pPr lvl="1"/>
            <a:r>
              <a:rPr lang="en-CA" sz="2400" dirty="0"/>
              <a:t>Type 3:  Something you are</a:t>
            </a:r>
          </a:p>
          <a:p>
            <a:pPr>
              <a:buFontTx/>
              <a:buChar char="•"/>
            </a:pPr>
            <a:r>
              <a:rPr lang="en-CA" sz="2800" dirty="0"/>
              <a:t>Authorization – what are you allowed to do?</a:t>
            </a:r>
          </a:p>
        </p:txBody>
      </p:sp>
      <p:sp>
        <p:nvSpPr>
          <p:cNvPr id="5" name="Slide Number Placeholder 4"/>
          <p:cNvSpPr>
            <a:spLocks noGrp="1"/>
          </p:cNvSpPr>
          <p:nvPr>
            <p:ph type="sldNum" sz="quarter" idx="12"/>
          </p:nvPr>
        </p:nvSpPr>
        <p:spPr>
          <a:prstGeom prst="rect">
            <a:avLst/>
          </a:prstGeom>
        </p:spPr>
        <p:txBody>
          <a:bodyPr/>
          <a:lstStyle/>
          <a:p>
            <a:fld id="{037D7AEB-B081-48C0-BCD0-48B1D928B538}" type="slidenum">
              <a:rPr lang="en-US"/>
              <a:pPr/>
              <a:t>5</a:t>
            </a:fld>
            <a:endParaRPr lang="en-US" dirty="0"/>
          </a:p>
        </p:txBody>
      </p:sp>
      <p:sp>
        <p:nvSpPr>
          <p:cNvPr id="6" name="Footer Placeholder 5"/>
          <p:cNvSpPr>
            <a:spLocks noGrp="1"/>
          </p:cNvSpPr>
          <p:nvPr>
            <p:ph type="ftr" sz="quarter" idx="13"/>
          </p:nvPr>
        </p:nvSpPr>
        <p:spPr/>
        <p:txBody>
          <a:bodyPr/>
          <a:lstStyle/>
          <a:p>
            <a:r>
              <a:rPr lang="en-US" dirty="0" smtClean="0"/>
              <a:t>L02 Access Controls</a:t>
            </a:r>
            <a:endParaRPr lang="en-US"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294967295"/>
          </p:nvPr>
        </p:nvSpPr>
        <p:spPr>
          <a:xfrm>
            <a:off x="7308850" y="6237288"/>
            <a:ext cx="457200" cy="476250"/>
          </a:xfrm>
          <a:prstGeom prst="rect">
            <a:avLst/>
          </a:prstGeom>
        </p:spPr>
        <p:txBody>
          <a:bodyPr/>
          <a:lstStyle/>
          <a:p>
            <a:fld id="{0874B158-7488-4076-A68F-E15E6CBDA00E}" type="slidenum">
              <a:rPr lang="en-US"/>
              <a:pPr/>
              <a:t>50</a:t>
            </a:fld>
            <a:endParaRPr lang="en-US"/>
          </a:p>
        </p:txBody>
      </p:sp>
      <p:sp>
        <p:nvSpPr>
          <p:cNvPr id="368642" name="Rectangle 2"/>
          <p:cNvSpPr>
            <a:spLocks noGrp="1" noChangeArrowheads="1"/>
          </p:cNvSpPr>
          <p:nvPr>
            <p:ph type="title"/>
          </p:nvPr>
        </p:nvSpPr>
        <p:spPr>
          <a:ln/>
        </p:spPr>
        <p:txBody>
          <a:bodyPr/>
          <a:lstStyle/>
          <a:p>
            <a:r>
              <a:rPr lang="en-CA"/>
              <a:t>Threats to access control (2)</a:t>
            </a:r>
          </a:p>
        </p:txBody>
      </p:sp>
      <p:sp>
        <p:nvSpPr>
          <p:cNvPr id="368643" name="Rectangle 3"/>
          <p:cNvSpPr>
            <a:spLocks noGrp="1" noChangeArrowheads="1"/>
          </p:cNvSpPr>
          <p:nvPr>
            <p:ph type="body" idx="1"/>
          </p:nvPr>
        </p:nvSpPr>
        <p:spPr/>
        <p:txBody>
          <a:bodyPr>
            <a:normAutofit lnSpcReduction="10000"/>
          </a:bodyPr>
          <a:lstStyle/>
          <a:p>
            <a:pPr>
              <a:lnSpc>
                <a:spcPct val="80000"/>
              </a:lnSpc>
              <a:buNone/>
            </a:pPr>
            <a:r>
              <a:rPr lang="en-CA" sz="1800" dirty="0"/>
              <a:t>Password crackers</a:t>
            </a:r>
          </a:p>
          <a:p>
            <a:pPr>
              <a:lnSpc>
                <a:spcPct val="80000"/>
              </a:lnSpc>
              <a:buFontTx/>
              <a:buChar char="•"/>
            </a:pPr>
            <a:r>
              <a:rPr lang="en-CA" sz="1800" dirty="0"/>
              <a:t>If the file with hashed passwords is made available (/etc/shadow) then an attacker can brute force against the hash.</a:t>
            </a:r>
          </a:p>
          <a:p>
            <a:pPr>
              <a:lnSpc>
                <a:spcPct val="80000"/>
              </a:lnSpc>
              <a:buNone/>
            </a:pPr>
            <a:r>
              <a:rPr lang="en-CA" sz="1800" dirty="0"/>
              <a:t>Spoofing / Masquerading</a:t>
            </a:r>
          </a:p>
          <a:p>
            <a:pPr>
              <a:lnSpc>
                <a:spcPct val="80000"/>
              </a:lnSpc>
              <a:buFontTx/>
              <a:buChar char="•"/>
            </a:pPr>
            <a:r>
              <a:rPr lang="en-CA" sz="1800" dirty="0"/>
              <a:t>Spoofing is appearing to a system as if message is coming from a trusted source</a:t>
            </a:r>
          </a:p>
          <a:p>
            <a:pPr>
              <a:lnSpc>
                <a:spcPct val="80000"/>
              </a:lnSpc>
              <a:buFontTx/>
              <a:buChar char="•"/>
            </a:pPr>
            <a:r>
              <a:rPr lang="en-CA" sz="1800" dirty="0"/>
              <a:t>E.g. IP spoofing in the 1980s, phishing, man-in-the-middle attack (MIMA)</a:t>
            </a:r>
          </a:p>
          <a:p>
            <a:pPr>
              <a:lnSpc>
                <a:spcPct val="80000"/>
              </a:lnSpc>
              <a:buNone/>
            </a:pPr>
            <a:r>
              <a:rPr lang="en-CA" sz="1800" dirty="0"/>
              <a:t>Sniffers, Eavesdropping and Tapping – </a:t>
            </a:r>
            <a:r>
              <a:rPr lang="en-CA" sz="1800" dirty="0" err="1"/>
              <a:t>devies</a:t>
            </a:r>
            <a:r>
              <a:rPr lang="en-CA" sz="1800" dirty="0"/>
              <a:t> that can collect information from communications medium</a:t>
            </a:r>
          </a:p>
          <a:p>
            <a:pPr>
              <a:lnSpc>
                <a:spcPct val="80000"/>
              </a:lnSpc>
              <a:buNone/>
            </a:pPr>
            <a:r>
              <a:rPr lang="en-CA" sz="1800" dirty="0"/>
              <a:t>Emanations – Proliferation or propagation of a signal</a:t>
            </a:r>
          </a:p>
          <a:p>
            <a:pPr>
              <a:lnSpc>
                <a:spcPct val="80000"/>
              </a:lnSpc>
              <a:buFontTx/>
              <a:buChar char="•"/>
            </a:pPr>
            <a:r>
              <a:rPr lang="en-CA" sz="1800" dirty="0"/>
              <a:t>Signal may be coming from wireless network, mobile phone, Bluetooth enabled devices,</a:t>
            </a:r>
          </a:p>
          <a:p>
            <a:pPr>
              <a:lnSpc>
                <a:spcPct val="80000"/>
              </a:lnSpc>
              <a:buFontTx/>
              <a:buChar char="•"/>
            </a:pPr>
            <a:r>
              <a:rPr lang="en-CA" sz="1800" dirty="0"/>
              <a:t>TEMPEST is a mechanism to reduce emanation of signals</a:t>
            </a:r>
          </a:p>
          <a:p>
            <a:pPr>
              <a:lnSpc>
                <a:spcPct val="80000"/>
              </a:lnSpc>
              <a:buNone/>
            </a:pPr>
            <a:r>
              <a:rPr lang="en-CA" sz="1800" dirty="0"/>
              <a:t>Shoulder surfing</a:t>
            </a:r>
          </a:p>
          <a:p>
            <a:pPr>
              <a:lnSpc>
                <a:spcPct val="80000"/>
              </a:lnSpc>
              <a:buFontTx/>
              <a:buChar char="•"/>
            </a:pPr>
            <a:r>
              <a:rPr lang="en-CA" sz="1800" dirty="0"/>
              <a:t>Gathering information from direct observation, e.g. watching someone type a password</a:t>
            </a:r>
          </a:p>
        </p:txBody>
      </p:sp>
      <p:sp>
        <p:nvSpPr>
          <p:cNvPr id="6" name="Footer Placeholder 5"/>
          <p:cNvSpPr>
            <a:spLocks noGrp="1"/>
          </p:cNvSpPr>
          <p:nvPr>
            <p:ph type="ftr" sz="quarter" idx="13"/>
          </p:nvPr>
        </p:nvSpPr>
        <p:spPr/>
        <p:txBody>
          <a:bodyPr/>
          <a:lstStyle/>
          <a:p>
            <a:r>
              <a:rPr lang="en-US" smtClean="0"/>
              <a:t>L02 Access Controls</a:t>
            </a:r>
            <a:endParaRPr lang="en-US"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9666" name="Rectangle 2"/>
          <p:cNvSpPr>
            <a:spLocks noGrp="1" noChangeArrowheads="1"/>
          </p:cNvSpPr>
          <p:nvPr>
            <p:ph type="title"/>
          </p:nvPr>
        </p:nvSpPr>
        <p:spPr>
          <a:ln/>
        </p:spPr>
        <p:txBody>
          <a:bodyPr/>
          <a:lstStyle/>
          <a:p>
            <a:r>
              <a:rPr lang="en-CA"/>
              <a:t>Threats to access control (3)</a:t>
            </a:r>
          </a:p>
        </p:txBody>
      </p:sp>
      <p:sp>
        <p:nvSpPr>
          <p:cNvPr id="369667" name="Rectangle 3"/>
          <p:cNvSpPr>
            <a:spLocks noGrp="1" noChangeArrowheads="1"/>
          </p:cNvSpPr>
          <p:nvPr>
            <p:ph idx="1"/>
          </p:nvPr>
        </p:nvSpPr>
        <p:spPr/>
        <p:txBody>
          <a:bodyPr>
            <a:normAutofit fontScale="92500"/>
          </a:bodyPr>
          <a:lstStyle/>
          <a:p>
            <a:pPr>
              <a:lnSpc>
                <a:spcPct val="90000"/>
              </a:lnSpc>
              <a:buNone/>
            </a:pPr>
            <a:r>
              <a:rPr lang="en-CA" sz="1800" dirty="0"/>
              <a:t>Object Reuse</a:t>
            </a:r>
          </a:p>
          <a:p>
            <a:pPr>
              <a:lnSpc>
                <a:spcPct val="90000"/>
              </a:lnSpc>
              <a:buFontTx/>
              <a:buChar char="•"/>
            </a:pPr>
            <a:r>
              <a:rPr lang="en-CA" sz="1800" dirty="0"/>
              <a:t>Allocation or reallocation of resources to unauthorized users</a:t>
            </a:r>
          </a:p>
          <a:p>
            <a:pPr>
              <a:lnSpc>
                <a:spcPct val="90000"/>
              </a:lnSpc>
              <a:buFontTx/>
              <a:buChar char="•"/>
            </a:pPr>
            <a:r>
              <a:rPr lang="en-CA" sz="1800" dirty="0"/>
              <a:t>Non-zeroed memory, data </a:t>
            </a:r>
            <a:r>
              <a:rPr lang="en-CA" sz="1800" dirty="0" smtClean="0"/>
              <a:t>remnants </a:t>
            </a:r>
            <a:r>
              <a:rPr lang="en-CA" sz="1800" dirty="0"/>
              <a:t>on hard drives, slack space on a cluster</a:t>
            </a:r>
          </a:p>
          <a:p>
            <a:pPr>
              <a:lnSpc>
                <a:spcPct val="90000"/>
              </a:lnSpc>
              <a:buNone/>
            </a:pPr>
            <a:r>
              <a:rPr lang="en-CA" sz="1800" dirty="0"/>
              <a:t>Data Mining – Collect as much data as possible to increase attack surface</a:t>
            </a:r>
          </a:p>
          <a:p>
            <a:pPr>
              <a:lnSpc>
                <a:spcPct val="90000"/>
              </a:lnSpc>
              <a:buNone/>
            </a:pPr>
            <a:r>
              <a:rPr lang="en-CA" sz="1800" dirty="0"/>
              <a:t>Dumpster diving – Confidential information is thrown in garbage or recycling</a:t>
            </a:r>
          </a:p>
          <a:p>
            <a:pPr>
              <a:lnSpc>
                <a:spcPct val="90000"/>
              </a:lnSpc>
              <a:buNone/>
            </a:pPr>
            <a:r>
              <a:rPr lang="en-CA" sz="1800" dirty="0"/>
              <a:t>Backdoor / Trapdoor</a:t>
            </a:r>
          </a:p>
          <a:p>
            <a:pPr>
              <a:lnSpc>
                <a:spcPct val="90000"/>
              </a:lnSpc>
              <a:buFontTx/>
              <a:buChar char="•"/>
            </a:pPr>
            <a:r>
              <a:rPr lang="en-CA" sz="1800" dirty="0"/>
              <a:t>Developers included backdoors to allow access for debugging, developing and maintenance.  Includes hidden maintenance accounts (same passwords!)</a:t>
            </a:r>
          </a:p>
          <a:p>
            <a:pPr>
              <a:lnSpc>
                <a:spcPct val="90000"/>
              </a:lnSpc>
              <a:buFontTx/>
              <a:buChar char="•"/>
            </a:pPr>
            <a:r>
              <a:rPr lang="en-CA" sz="1800" dirty="0"/>
              <a:t>E.g. IP spoofing in the 1980s, phishing, man-in-the-middle attack (MIMA)</a:t>
            </a:r>
          </a:p>
          <a:p>
            <a:pPr>
              <a:lnSpc>
                <a:spcPct val="90000"/>
              </a:lnSpc>
              <a:buNone/>
            </a:pPr>
            <a:r>
              <a:rPr lang="en-CA" sz="1800" dirty="0"/>
              <a:t>Theft</a:t>
            </a:r>
          </a:p>
          <a:p>
            <a:pPr>
              <a:lnSpc>
                <a:spcPct val="90000"/>
              </a:lnSpc>
              <a:buFontTx/>
              <a:buChar char="•"/>
            </a:pPr>
            <a:r>
              <a:rPr lang="en-CA" sz="1800" dirty="0"/>
              <a:t>Personal, private information is bought and sold</a:t>
            </a:r>
          </a:p>
          <a:p>
            <a:pPr>
              <a:lnSpc>
                <a:spcPct val="90000"/>
              </a:lnSpc>
              <a:buNone/>
            </a:pPr>
            <a:r>
              <a:rPr lang="en-CA" sz="1800" dirty="0"/>
              <a:t>Social Engineering</a:t>
            </a:r>
          </a:p>
          <a:p>
            <a:pPr>
              <a:lnSpc>
                <a:spcPct val="90000"/>
              </a:lnSpc>
              <a:buFontTx/>
              <a:buChar char="•"/>
            </a:pPr>
            <a:r>
              <a:rPr lang="en-CA" sz="1800" dirty="0"/>
              <a:t>Practice coercion and misdirection (organized confusion) in order to obtain information, e.g. calling help desk for password reset.</a:t>
            </a:r>
          </a:p>
        </p:txBody>
      </p:sp>
      <p:sp>
        <p:nvSpPr>
          <p:cNvPr id="5" name="Slide Number Placeholder 4"/>
          <p:cNvSpPr>
            <a:spLocks noGrp="1"/>
          </p:cNvSpPr>
          <p:nvPr>
            <p:ph type="sldNum" sz="quarter" idx="12"/>
          </p:nvPr>
        </p:nvSpPr>
        <p:spPr>
          <a:prstGeom prst="rect">
            <a:avLst/>
          </a:prstGeom>
        </p:spPr>
        <p:txBody>
          <a:bodyPr/>
          <a:lstStyle/>
          <a:p>
            <a:fld id="{F82BC8CD-61FB-4A75-8999-C1A1E1473A74}" type="slidenum">
              <a:rPr lang="en-US"/>
              <a:pPr/>
              <a:t>51</a:t>
            </a:fld>
            <a:endParaRPr lang="en-US"/>
          </a:p>
        </p:txBody>
      </p:sp>
      <p:sp>
        <p:nvSpPr>
          <p:cNvPr id="6" name="Footer Placeholder 5"/>
          <p:cNvSpPr>
            <a:spLocks noGrp="1"/>
          </p:cNvSpPr>
          <p:nvPr>
            <p:ph type="ftr" sz="quarter" idx="13"/>
          </p:nvPr>
        </p:nvSpPr>
        <p:spPr/>
        <p:txBody>
          <a:bodyPr/>
          <a:lstStyle/>
          <a:p>
            <a:r>
              <a:rPr lang="en-US" smtClean="0"/>
              <a:t>L02 Access Controls</a:t>
            </a:r>
            <a:endParaRPr lang="en-US"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4546" name="Rectangle 2"/>
          <p:cNvSpPr>
            <a:spLocks noGrp="1" noChangeArrowheads="1"/>
          </p:cNvSpPr>
          <p:nvPr>
            <p:ph type="title"/>
          </p:nvPr>
        </p:nvSpPr>
        <p:spPr/>
        <p:txBody>
          <a:bodyPr>
            <a:normAutofit fontScale="90000"/>
          </a:bodyPr>
          <a:lstStyle/>
          <a:p>
            <a:r>
              <a:rPr lang="en-CA" dirty="0" smtClean="0"/>
              <a:t>Access </a:t>
            </a:r>
            <a:r>
              <a:rPr lang="en-CA" dirty="0" smtClean="0"/>
              <a:t>Control Assurance</a:t>
            </a:r>
            <a:br>
              <a:rPr lang="en-CA" dirty="0" smtClean="0"/>
            </a:br>
            <a:r>
              <a:rPr lang="en-CA" dirty="0" smtClean="0"/>
              <a:t>Pen Testing</a:t>
            </a:r>
            <a:endParaRPr lang="en-CA" dirty="0"/>
          </a:p>
        </p:txBody>
      </p:sp>
      <p:sp>
        <p:nvSpPr>
          <p:cNvPr id="364547" name="Rectangle 3"/>
          <p:cNvSpPr>
            <a:spLocks noGrp="1" noChangeArrowheads="1"/>
          </p:cNvSpPr>
          <p:nvPr>
            <p:ph sz="half" idx="1"/>
          </p:nvPr>
        </p:nvSpPr>
        <p:spPr/>
        <p:txBody>
          <a:bodyPr>
            <a:normAutofit fontScale="70000" lnSpcReduction="20000"/>
          </a:bodyPr>
          <a:lstStyle/>
          <a:p>
            <a:r>
              <a:rPr lang="en-CA" dirty="0" smtClean="0"/>
              <a:t>Penetration </a:t>
            </a:r>
            <a:r>
              <a:rPr lang="en-CA" dirty="0" smtClean="0"/>
              <a:t>testing</a:t>
            </a:r>
            <a:endParaRPr lang="en-CA" dirty="0" smtClean="0"/>
          </a:p>
          <a:p>
            <a:pPr lvl="1"/>
            <a:r>
              <a:rPr lang="en-CA" dirty="0" smtClean="0"/>
              <a:t>AKA Ethical hacking, tiger team</a:t>
            </a:r>
          </a:p>
          <a:p>
            <a:pPr lvl="1"/>
            <a:r>
              <a:rPr lang="en-CA" dirty="0" smtClean="0"/>
              <a:t>Success requires clearly defined objectives, scope, stated goals, agreed on limitations, and acceptable activities</a:t>
            </a:r>
          </a:p>
          <a:p>
            <a:r>
              <a:rPr lang="en-CA" dirty="0" smtClean="0"/>
              <a:t>Methodology</a:t>
            </a:r>
          </a:p>
          <a:p>
            <a:pPr lvl="1"/>
            <a:r>
              <a:rPr lang="en-CA" dirty="0" smtClean="0"/>
              <a:t>Reconnaissance / discovery (research)</a:t>
            </a:r>
          </a:p>
          <a:p>
            <a:pPr lvl="1"/>
            <a:r>
              <a:rPr lang="en-CA" dirty="0" smtClean="0"/>
              <a:t>Enumeration:  gain information with intrusive methods, probing</a:t>
            </a:r>
          </a:p>
          <a:p>
            <a:pPr lvl="1"/>
            <a:r>
              <a:rPr lang="en-CA" dirty="0" smtClean="0"/>
              <a:t>Vulnerability analysis (threat modelling)</a:t>
            </a:r>
          </a:p>
          <a:p>
            <a:pPr lvl="1"/>
            <a:r>
              <a:rPr lang="en-CA" dirty="0" smtClean="0"/>
              <a:t>Exploitation</a:t>
            </a:r>
            <a:endParaRPr lang="en-CA" dirty="0"/>
          </a:p>
        </p:txBody>
      </p:sp>
      <p:sp>
        <p:nvSpPr>
          <p:cNvPr id="6" name="Content Placeholder 5"/>
          <p:cNvSpPr>
            <a:spLocks noGrp="1"/>
          </p:cNvSpPr>
          <p:nvPr>
            <p:ph sz="half" idx="2"/>
          </p:nvPr>
        </p:nvSpPr>
        <p:spPr/>
        <p:txBody>
          <a:bodyPr>
            <a:normAutofit fontScale="70000" lnSpcReduction="20000"/>
          </a:bodyPr>
          <a:lstStyle/>
          <a:p>
            <a:r>
              <a:rPr lang="en-CA" dirty="0" smtClean="0"/>
              <a:t>Types of pen testing</a:t>
            </a:r>
          </a:p>
          <a:p>
            <a:pPr lvl="1"/>
            <a:r>
              <a:rPr lang="en-CA" dirty="0" smtClean="0"/>
              <a:t>Zero knowledge, black box testing, or closed</a:t>
            </a:r>
          </a:p>
          <a:p>
            <a:pPr lvl="1"/>
            <a:r>
              <a:rPr lang="en-CA" dirty="0" smtClean="0"/>
              <a:t>Partial knowledge</a:t>
            </a:r>
          </a:p>
          <a:p>
            <a:pPr lvl="1"/>
            <a:r>
              <a:rPr lang="en-CA" dirty="0" smtClean="0"/>
              <a:t>Full knowledge, white box testing</a:t>
            </a:r>
          </a:p>
          <a:p>
            <a:endParaRPr lang="en-US" dirty="0" smtClean="0"/>
          </a:p>
        </p:txBody>
      </p:sp>
      <p:sp>
        <p:nvSpPr>
          <p:cNvPr id="7" name="Footer Placeholder 6"/>
          <p:cNvSpPr>
            <a:spLocks noGrp="1"/>
          </p:cNvSpPr>
          <p:nvPr>
            <p:ph type="ftr" sz="quarter" idx="11"/>
          </p:nvPr>
        </p:nvSpPr>
        <p:spPr/>
        <p:txBody>
          <a:bodyPr/>
          <a:lstStyle/>
          <a:p>
            <a:r>
              <a:rPr lang="en-US" smtClean="0"/>
              <a:t>L02 Access Controls</a:t>
            </a:r>
            <a:endParaRPr lang="en-US" dirty="0"/>
          </a:p>
        </p:txBody>
      </p:sp>
      <p:sp>
        <p:nvSpPr>
          <p:cNvPr id="5" name="Slide Number Placeholder 4"/>
          <p:cNvSpPr>
            <a:spLocks noGrp="1"/>
          </p:cNvSpPr>
          <p:nvPr>
            <p:ph type="sldNum" sz="quarter" idx="12"/>
          </p:nvPr>
        </p:nvSpPr>
        <p:spPr/>
        <p:txBody>
          <a:bodyPr/>
          <a:lstStyle/>
          <a:p>
            <a:fld id="{8817B53B-DE0A-4B18-B8B1-C82709374D1C}" type="slidenum">
              <a:rPr lang="en-US" smtClean="0"/>
              <a:pPr/>
              <a:t>52</a:t>
            </a:fld>
            <a:endParaRPr lang="en-US"/>
          </a:p>
        </p:txBody>
      </p:sp>
      <p:sp>
        <p:nvSpPr>
          <p:cNvPr id="13" name="Rounded Rectangular Callout 12"/>
          <p:cNvSpPr/>
          <p:nvPr/>
        </p:nvSpPr>
        <p:spPr bwMode="auto">
          <a:xfrm>
            <a:off x="3000364" y="5500702"/>
            <a:ext cx="3357586" cy="642942"/>
          </a:xfrm>
          <a:prstGeom prst="wedgeRoundRectCallout">
            <a:avLst>
              <a:gd name="adj1" fmla="val -54368"/>
              <a:gd name="adj2" fmla="val -53055"/>
              <a:gd name="adj3" fmla="val 16667"/>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ea typeface="ＭＳ Ｐゴシック" pitchFamily="-16" charset="-128"/>
              </a:rPr>
              <a:t>Vulnerability testing does not include active</a:t>
            </a:r>
            <a:r>
              <a:rPr kumimoji="0" lang="en-US" sz="1800" b="0" i="0" u="none" strike="noStrike" cap="none" normalizeH="0" dirty="0" smtClean="0">
                <a:ln>
                  <a:noFill/>
                </a:ln>
                <a:solidFill>
                  <a:schemeClr val="tx1"/>
                </a:solidFill>
                <a:effectLst/>
                <a:latin typeface="Arial" charset="0"/>
                <a:ea typeface="ＭＳ Ｐゴシック" pitchFamily="-16" charset="-128"/>
              </a:rPr>
              <a:t> exploitation</a:t>
            </a:r>
            <a:endParaRPr kumimoji="0" lang="en-US" sz="1800" b="0" i="0" u="none" strike="noStrike" cap="none" normalizeH="0" baseline="0" dirty="0" smtClean="0">
              <a:ln>
                <a:noFill/>
              </a:ln>
              <a:solidFill>
                <a:schemeClr val="tx1"/>
              </a:solidFill>
              <a:effectLst/>
              <a:latin typeface="Arial" charset="0"/>
              <a:ea typeface="ＭＳ Ｐゴシック" pitchFamily="-16" charset="-128"/>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5570" name="Rectangle 2"/>
          <p:cNvSpPr>
            <a:spLocks noGrp="1" noChangeArrowheads="1"/>
          </p:cNvSpPr>
          <p:nvPr>
            <p:ph type="title"/>
          </p:nvPr>
        </p:nvSpPr>
        <p:spPr>
          <a:ln/>
        </p:spPr>
        <p:txBody>
          <a:bodyPr>
            <a:normAutofit fontScale="90000"/>
          </a:bodyPr>
          <a:lstStyle/>
          <a:p>
            <a:r>
              <a:rPr lang="en-CA"/>
              <a:t>Access Control Assurance</a:t>
            </a:r>
            <a:br>
              <a:rPr lang="en-CA"/>
            </a:br>
            <a:r>
              <a:rPr lang="en-CA"/>
              <a:t>Types of Pen Testing</a:t>
            </a:r>
          </a:p>
        </p:txBody>
      </p:sp>
      <p:sp>
        <p:nvSpPr>
          <p:cNvPr id="365571" name="Rectangle 3"/>
          <p:cNvSpPr>
            <a:spLocks noGrp="1" noChangeArrowheads="1"/>
          </p:cNvSpPr>
          <p:nvPr>
            <p:ph idx="1"/>
          </p:nvPr>
        </p:nvSpPr>
        <p:spPr/>
        <p:txBody>
          <a:bodyPr>
            <a:normAutofit fontScale="85000" lnSpcReduction="20000"/>
          </a:bodyPr>
          <a:lstStyle/>
          <a:p>
            <a:r>
              <a:rPr lang="en-CA" dirty="0"/>
              <a:t>Application testing</a:t>
            </a:r>
          </a:p>
          <a:p>
            <a:r>
              <a:rPr lang="en-CA" dirty="0" err="1"/>
              <a:t>DoS</a:t>
            </a:r>
            <a:r>
              <a:rPr lang="en-CA" dirty="0"/>
              <a:t> testing</a:t>
            </a:r>
          </a:p>
          <a:p>
            <a:r>
              <a:rPr lang="en-CA" dirty="0"/>
              <a:t>War </a:t>
            </a:r>
            <a:r>
              <a:rPr lang="en-CA" dirty="0" err="1"/>
              <a:t>dialing</a:t>
            </a:r>
            <a:endParaRPr lang="en-CA" dirty="0"/>
          </a:p>
          <a:p>
            <a:r>
              <a:rPr lang="en-CA" dirty="0"/>
              <a:t>Wireless network testing</a:t>
            </a:r>
          </a:p>
          <a:p>
            <a:r>
              <a:rPr lang="en-CA" dirty="0"/>
              <a:t>Social engineering</a:t>
            </a:r>
          </a:p>
          <a:p>
            <a:r>
              <a:rPr lang="en-CA" dirty="0"/>
              <a:t>PBX and IP Telephony </a:t>
            </a:r>
            <a:r>
              <a:rPr lang="en-CA" dirty="0" smtClean="0"/>
              <a:t>Testing</a:t>
            </a:r>
          </a:p>
          <a:p>
            <a:endParaRPr lang="en-CA" dirty="0" smtClean="0"/>
          </a:p>
          <a:p>
            <a:r>
              <a:rPr lang="en-US" dirty="0" smtClean="0">
                <a:solidFill>
                  <a:srgbClr val="002060"/>
                </a:solidFill>
              </a:rPr>
              <a:t>Question:  How would design, coordination and evaluation for a penetration test be different than for a vulnerability test?</a:t>
            </a:r>
          </a:p>
          <a:p>
            <a:endParaRPr lang="en-CA" dirty="0" smtClean="0"/>
          </a:p>
          <a:p>
            <a:endParaRPr lang="en-CA" dirty="0"/>
          </a:p>
          <a:p>
            <a:endParaRPr lang="en-CA" dirty="0"/>
          </a:p>
        </p:txBody>
      </p:sp>
      <p:sp>
        <p:nvSpPr>
          <p:cNvPr id="5" name="Slide Number Placeholder 4"/>
          <p:cNvSpPr>
            <a:spLocks noGrp="1"/>
          </p:cNvSpPr>
          <p:nvPr>
            <p:ph type="sldNum" sz="quarter" idx="12"/>
          </p:nvPr>
        </p:nvSpPr>
        <p:spPr>
          <a:prstGeom prst="rect">
            <a:avLst/>
          </a:prstGeom>
        </p:spPr>
        <p:txBody>
          <a:bodyPr/>
          <a:lstStyle/>
          <a:p>
            <a:fld id="{2EFC8DD6-B3E8-4D79-AEE5-E7D116CB3ACB}" type="slidenum">
              <a:rPr lang="en-US"/>
              <a:pPr/>
              <a:t>53</a:t>
            </a:fld>
            <a:endParaRPr lang="en-US"/>
          </a:p>
        </p:txBody>
      </p:sp>
      <p:sp>
        <p:nvSpPr>
          <p:cNvPr id="6" name="Footer Placeholder 5"/>
          <p:cNvSpPr>
            <a:spLocks noGrp="1"/>
          </p:cNvSpPr>
          <p:nvPr>
            <p:ph type="ftr" sz="quarter" idx="13"/>
          </p:nvPr>
        </p:nvSpPr>
        <p:spPr/>
        <p:txBody>
          <a:bodyPr/>
          <a:lstStyle/>
          <a:p>
            <a:r>
              <a:rPr lang="en-US" smtClean="0"/>
              <a:t>L02 Access Controls</a:t>
            </a:r>
            <a:endParaRPr lang="en-US"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6" name="Rectangle 4"/>
          <p:cNvSpPr>
            <a:spLocks noGrp="1" noChangeArrowheads="1"/>
          </p:cNvSpPr>
          <p:nvPr>
            <p:ph type="title"/>
          </p:nvPr>
        </p:nvSpPr>
        <p:spPr/>
        <p:txBody>
          <a:bodyPr/>
          <a:lstStyle/>
          <a:p>
            <a:r>
              <a:rPr lang="en-CA" sz="2800"/>
              <a:t>L02 Access Controls</a:t>
            </a:r>
          </a:p>
        </p:txBody>
      </p:sp>
      <p:sp>
        <p:nvSpPr>
          <p:cNvPr id="192517" name="Rectangle 5"/>
          <p:cNvSpPr>
            <a:spLocks noGrp="1" noChangeArrowheads="1"/>
          </p:cNvSpPr>
          <p:nvPr>
            <p:ph type="body" idx="1"/>
          </p:nvPr>
        </p:nvSpPr>
        <p:spPr/>
        <p:txBody>
          <a:bodyPr/>
          <a:lstStyle/>
          <a:p>
            <a:r>
              <a:rPr lang="en-CA"/>
              <a:t>Questions?  Comments?</a:t>
            </a:r>
          </a:p>
        </p:txBody>
      </p:sp>
      <p:sp>
        <p:nvSpPr>
          <p:cNvPr id="5" name="Slide Number Placeholder 4"/>
          <p:cNvSpPr>
            <a:spLocks noGrp="1"/>
          </p:cNvSpPr>
          <p:nvPr>
            <p:ph type="sldNum" sz="quarter" idx="4294967295"/>
          </p:nvPr>
        </p:nvSpPr>
        <p:spPr>
          <a:xfrm>
            <a:off x="8534400" y="6400800"/>
            <a:ext cx="457200" cy="381000"/>
          </a:xfrm>
        </p:spPr>
        <p:txBody>
          <a:bodyPr/>
          <a:lstStyle/>
          <a:p>
            <a:fld id="{D461EBDD-AF86-4FF7-B5AD-F4E135F15ACC}" type="slidenum">
              <a:rPr lang="en-US" smtClean="0"/>
              <a:pPr/>
              <a:t>54</a:t>
            </a:fld>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9554" name="Rectangle 2"/>
          <p:cNvSpPr>
            <a:spLocks noGrp="1" noChangeArrowheads="1"/>
          </p:cNvSpPr>
          <p:nvPr>
            <p:ph type="title"/>
          </p:nvPr>
        </p:nvSpPr>
        <p:spPr>
          <a:ln/>
        </p:spPr>
        <p:txBody>
          <a:bodyPr/>
          <a:lstStyle/>
          <a:p>
            <a:r>
              <a:rPr lang="en-CA" dirty="0"/>
              <a:t>Access Control Policy</a:t>
            </a:r>
          </a:p>
        </p:txBody>
      </p:sp>
      <p:sp>
        <p:nvSpPr>
          <p:cNvPr id="279555" name="Rectangle 3"/>
          <p:cNvSpPr>
            <a:spLocks noGrp="1" noChangeArrowheads="1"/>
          </p:cNvSpPr>
          <p:nvPr>
            <p:ph idx="1"/>
          </p:nvPr>
        </p:nvSpPr>
        <p:spPr/>
        <p:txBody>
          <a:bodyPr/>
          <a:lstStyle/>
          <a:p>
            <a:pPr>
              <a:lnSpc>
                <a:spcPct val="90000"/>
              </a:lnSpc>
              <a:buFontTx/>
              <a:buChar char="•"/>
            </a:pPr>
            <a:r>
              <a:rPr lang="en-CA" sz="2800" dirty="0"/>
              <a:t>States expectations, defines standards and requirements and specifies responsibilities</a:t>
            </a:r>
          </a:p>
          <a:p>
            <a:pPr>
              <a:lnSpc>
                <a:spcPct val="90000"/>
              </a:lnSpc>
              <a:buFontTx/>
              <a:buChar char="•"/>
            </a:pPr>
            <a:r>
              <a:rPr lang="en-CA" sz="2800" dirty="0"/>
              <a:t>Absence of a policy </a:t>
            </a:r>
            <a:r>
              <a:rPr lang="en-CA" sz="2800" dirty="0">
                <a:cs typeface="Arial" charset="0"/>
              </a:rPr>
              <a:t>→ inconsistent provisioning, management and administration of controls</a:t>
            </a:r>
          </a:p>
          <a:p>
            <a:pPr>
              <a:lnSpc>
                <a:spcPct val="90000"/>
              </a:lnSpc>
              <a:buFontTx/>
              <a:buChar char="•"/>
            </a:pPr>
            <a:r>
              <a:rPr lang="en-CA" sz="2800" dirty="0">
                <a:cs typeface="Arial" charset="0"/>
              </a:rPr>
              <a:t>Founded on</a:t>
            </a:r>
          </a:p>
          <a:p>
            <a:pPr lvl="1">
              <a:lnSpc>
                <a:spcPct val="90000"/>
              </a:lnSpc>
            </a:pPr>
            <a:r>
              <a:rPr lang="en-CA" sz="2400" dirty="0">
                <a:cs typeface="Arial" charset="0"/>
              </a:rPr>
              <a:t>Separation of Duties, </a:t>
            </a:r>
          </a:p>
          <a:p>
            <a:pPr lvl="1">
              <a:lnSpc>
                <a:spcPct val="90000"/>
              </a:lnSpc>
            </a:pPr>
            <a:r>
              <a:rPr lang="en-CA" sz="2400" dirty="0">
                <a:cs typeface="Arial" charset="0"/>
              </a:rPr>
              <a:t>Principle of Least Privilege, and</a:t>
            </a:r>
          </a:p>
          <a:p>
            <a:pPr lvl="1">
              <a:lnSpc>
                <a:spcPct val="90000"/>
              </a:lnSpc>
            </a:pPr>
            <a:r>
              <a:rPr lang="en-CA" sz="2400" dirty="0">
                <a:cs typeface="Arial" charset="0"/>
              </a:rPr>
              <a:t>Classification of data sensitivity</a:t>
            </a:r>
            <a:endParaRPr lang="en-CA" sz="2400" dirty="0"/>
          </a:p>
        </p:txBody>
      </p:sp>
      <p:sp>
        <p:nvSpPr>
          <p:cNvPr id="6" name="Slide Number Placeholder 4"/>
          <p:cNvSpPr>
            <a:spLocks noGrp="1"/>
          </p:cNvSpPr>
          <p:nvPr>
            <p:ph type="sldNum" sz="quarter" idx="12"/>
          </p:nvPr>
        </p:nvSpPr>
        <p:spPr>
          <a:prstGeom prst="rect">
            <a:avLst/>
          </a:prstGeom>
        </p:spPr>
        <p:txBody>
          <a:bodyPr/>
          <a:lstStyle/>
          <a:p>
            <a:fld id="{E034EBBA-AD7E-483B-8C26-8AC6FC0FF927}" type="slidenum">
              <a:rPr lang="en-US"/>
              <a:pPr/>
              <a:t>6</a:t>
            </a:fld>
            <a:endParaRPr lang="en-US" dirty="0"/>
          </a:p>
        </p:txBody>
      </p:sp>
      <p:sp>
        <p:nvSpPr>
          <p:cNvPr id="7" name="Footer Placeholder 6"/>
          <p:cNvSpPr>
            <a:spLocks noGrp="1"/>
          </p:cNvSpPr>
          <p:nvPr>
            <p:ph type="ftr" sz="quarter" idx="13"/>
          </p:nvPr>
        </p:nvSpPr>
        <p:spPr/>
        <p:txBody>
          <a:bodyPr/>
          <a:lstStyle/>
          <a:p>
            <a:r>
              <a:rPr lang="en-US" dirty="0" smtClean="0"/>
              <a:t>L02 Access Controls</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294967295"/>
          </p:nvPr>
        </p:nvSpPr>
        <p:spPr>
          <a:xfrm>
            <a:off x="7308850" y="6237288"/>
            <a:ext cx="457200" cy="476250"/>
          </a:xfrm>
          <a:prstGeom prst="rect">
            <a:avLst/>
          </a:prstGeom>
        </p:spPr>
        <p:txBody>
          <a:bodyPr/>
          <a:lstStyle/>
          <a:p>
            <a:fld id="{16E0B5EC-A5E8-4AC9-A7D1-DD87F4F60219}" type="slidenum">
              <a:rPr lang="en-US"/>
              <a:pPr/>
              <a:t>7</a:t>
            </a:fld>
            <a:endParaRPr lang="en-US" dirty="0"/>
          </a:p>
        </p:txBody>
      </p:sp>
      <p:sp>
        <p:nvSpPr>
          <p:cNvPr id="289794" name="Rectangle 2"/>
          <p:cNvSpPr>
            <a:spLocks noGrp="1" noChangeArrowheads="1"/>
          </p:cNvSpPr>
          <p:nvPr>
            <p:ph type="title"/>
          </p:nvPr>
        </p:nvSpPr>
        <p:spPr>
          <a:ln/>
        </p:spPr>
        <p:txBody>
          <a:bodyPr/>
          <a:lstStyle/>
          <a:p>
            <a:r>
              <a:rPr lang="en-CA" dirty="0"/>
              <a:t>Information Classification</a:t>
            </a:r>
          </a:p>
        </p:txBody>
      </p:sp>
      <p:sp>
        <p:nvSpPr>
          <p:cNvPr id="289795" name="Rectangle 3"/>
          <p:cNvSpPr>
            <a:spLocks noGrp="1" noChangeArrowheads="1"/>
          </p:cNvSpPr>
          <p:nvPr>
            <p:ph type="body" idx="1"/>
          </p:nvPr>
        </p:nvSpPr>
        <p:spPr/>
        <p:txBody>
          <a:bodyPr/>
          <a:lstStyle/>
          <a:p>
            <a:pPr>
              <a:lnSpc>
                <a:spcPct val="90000"/>
              </a:lnSpc>
              <a:buNone/>
            </a:pPr>
            <a:r>
              <a:rPr lang="en-CA" sz="2000" dirty="0"/>
              <a:t>Evaluate the risk level for each assets to assign the appropriate level of </a:t>
            </a:r>
            <a:r>
              <a:rPr lang="en-CA" sz="2000" dirty="0" smtClean="0"/>
              <a:t>protection</a:t>
            </a:r>
          </a:p>
          <a:p>
            <a:pPr>
              <a:lnSpc>
                <a:spcPct val="90000"/>
              </a:lnSpc>
            </a:pPr>
            <a:endParaRPr lang="en-CA" sz="2000" dirty="0"/>
          </a:p>
          <a:p>
            <a:pPr>
              <a:lnSpc>
                <a:spcPct val="90000"/>
              </a:lnSpc>
              <a:buNone/>
            </a:pPr>
            <a:r>
              <a:rPr lang="en-CA" sz="2000" dirty="0"/>
              <a:t>Why?</a:t>
            </a:r>
          </a:p>
          <a:p>
            <a:pPr>
              <a:lnSpc>
                <a:spcPct val="90000"/>
              </a:lnSpc>
              <a:buFontTx/>
              <a:buChar char="•"/>
            </a:pPr>
            <a:r>
              <a:rPr lang="en-CA" sz="2000" dirty="0" smtClean="0">
                <a:solidFill>
                  <a:schemeClr val="tx1"/>
                </a:solidFill>
              </a:rPr>
              <a:t>Can you name 2 reasons for having a data classification program?</a:t>
            </a:r>
          </a:p>
          <a:p>
            <a:pPr>
              <a:lnSpc>
                <a:spcPct val="90000"/>
              </a:lnSpc>
              <a:buFontTx/>
              <a:buChar char="•"/>
            </a:pPr>
            <a:endParaRPr lang="en-CA" sz="2000" dirty="0">
              <a:solidFill>
                <a:srgbClr val="FF0000"/>
              </a:solidFill>
            </a:endParaRPr>
          </a:p>
          <a:p>
            <a:pPr>
              <a:lnSpc>
                <a:spcPct val="90000"/>
              </a:lnSpc>
              <a:buNone/>
            </a:pPr>
            <a:r>
              <a:rPr lang="en-CA" sz="2000" dirty="0"/>
              <a:t>What data must be classified?</a:t>
            </a:r>
          </a:p>
          <a:p>
            <a:pPr>
              <a:lnSpc>
                <a:spcPct val="90000"/>
              </a:lnSpc>
              <a:buFontTx/>
              <a:buChar char="•"/>
            </a:pPr>
            <a:r>
              <a:rPr lang="en-CA" sz="2000" dirty="0">
                <a:solidFill>
                  <a:schemeClr val="tx1"/>
                </a:solidFill>
              </a:rPr>
              <a:t>Information is stored in many different forms: </a:t>
            </a:r>
            <a:r>
              <a:rPr lang="en-CA" sz="2000" dirty="0" smtClean="0">
                <a:solidFill>
                  <a:schemeClr val="tx1"/>
                </a:solidFill>
              </a:rPr>
              <a:t> can you name 5 forms?</a:t>
            </a:r>
            <a:endParaRPr lang="en-CA" sz="2000" dirty="0">
              <a:solidFill>
                <a:schemeClr val="tx1"/>
              </a:solidFill>
            </a:endParaRPr>
          </a:p>
        </p:txBody>
      </p:sp>
      <p:sp>
        <p:nvSpPr>
          <p:cNvPr id="6" name="Footer Placeholder 5"/>
          <p:cNvSpPr>
            <a:spLocks noGrp="1"/>
          </p:cNvSpPr>
          <p:nvPr>
            <p:ph type="ftr" sz="quarter" idx="13"/>
          </p:nvPr>
        </p:nvSpPr>
        <p:spPr/>
        <p:txBody>
          <a:bodyPr/>
          <a:lstStyle/>
          <a:p>
            <a:r>
              <a:rPr lang="en-US" dirty="0" smtClean="0"/>
              <a:t>L02 Access Controls</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2866" name="Rectangle 2"/>
          <p:cNvSpPr>
            <a:spLocks noGrp="1" noChangeArrowheads="1"/>
          </p:cNvSpPr>
          <p:nvPr>
            <p:ph type="title"/>
          </p:nvPr>
        </p:nvSpPr>
        <p:spPr>
          <a:ln/>
        </p:spPr>
        <p:txBody>
          <a:bodyPr>
            <a:normAutofit fontScale="90000"/>
          </a:bodyPr>
          <a:lstStyle/>
          <a:p>
            <a:r>
              <a:rPr lang="en-CA" dirty="0" smtClean="0"/>
              <a:t>Example Data </a:t>
            </a:r>
            <a:r>
              <a:rPr lang="en-CA" dirty="0"/>
              <a:t>Classification</a:t>
            </a:r>
            <a:br>
              <a:rPr lang="en-CA" dirty="0"/>
            </a:br>
            <a:r>
              <a:rPr lang="en-CA" dirty="0"/>
              <a:t>U.S. </a:t>
            </a:r>
            <a:r>
              <a:rPr lang="en-CA" dirty="0" err="1"/>
              <a:t>DoD</a:t>
            </a:r>
            <a:endParaRPr lang="en-CA" dirty="0"/>
          </a:p>
        </p:txBody>
      </p:sp>
      <p:sp>
        <p:nvSpPr>
          <p:cNvPr id="292867" name="Rectangle 3"/>
          <p:cNvSpPr>
            <a:spLocks noGrp="1" noChangeArrowheads="1"/>
          </p:cNvSpPr>
          <p:nvPr>
            <p:ph idx="1"/>
          </p:nvPr>
        </p:nvSpPr>
        <p:spPr/>
        <p:txBody>
          <a:bodyPr>
            <a:normAutofit lnSpcReduction="10000"/>
          </a:bodyPr>
          <a:lstStyle/>
          <a:p>
            <a:pPr marL="438150" indent="-381000">
              <a:lnSpc>
                <a:spcPct val="80000"/>
              </a:lnSpc>
            </a:pPr>
            <a:r>
              <a:rPr lang="en-CA" sz="2400" dirty="0" smtClean="0"/>
              <a:t>Unclassified</a:t>
            </a:r>
          </a:p>
          <a:p>
            <a:pPr marL="838200" lvl="1" indent="-381000">
              <a:lnSpc>
                <a:spcPct val="80000"/>
              </a:lnSpc>
            </a:pPr>
            <a:r>
              <a:rPr lang="en-CA" sz="2000" dirty="0" smtClean="0"/>
              <a:t>Data that is not sensitive or classified.  Disclosure does not compromise confidentiality or cause any noticeable damage</a:t>
            </a:r>
            <a:endParaRPr lang="en-CA" sz="2000" dirty="0"/>
          </a:p>
          <a:p>
            <a:pPr marL="438150" indent="-381000">
              <a:lnSpc>
                <a:spcPct val="80000"/>
              </a:lnSpc>
            </a:pPr>
            <a:r>
              <a:rPr lang="en-CA" sz="2400" dirty="0"/>
              <a:t>Sensitive but </a:t>
            </a:r>
            <a:r>
              <a:rPr lang="en-CA" sz="2400" dirty="0" smtClean="0"/>
              <a:t>Unclassified</a:t>
            </a:r>
          </a:p>
          <a:p>
            <a:pPr marL="838200" lvl="1" indent="-381000">
              <a:lnSpc>
                <a:spcPct val="80000"/>
              </a:lnSpc>
            </a:pPr>
            <a:r>
              <a:rPr lang="en-CA" sz="2000" dirty="0" smtClean="0"/>
              <a:t>Sensitive or private data, but disclosure will not cause significant damage</a:t>
            </a:r>
            <a:endParaRPr lang="en-CA" sz="2000" dirty="0"/>
          </a:p>
          <a:p>
            <a:pPr marL="438150" indent="-381000">
              <a:lnSpc>
                <a:spcPct val="80000"/>
              </a:lnSpc>
            </a:pPr>
            <a:r>
              <a:rPr lang="en-CA" sz="2400" dirty="0" smtClean="0"/>
              <a:t>Confidential</a:t>
            </a:r>
          </a:p>
          <a:p>
            <a:pPr marL="838200" lvl="1" indent="-381000">
              <a:lnSpc>
                <a:spcPct val="80000"/>
              </a:lnSpc>
            </a:pPr>
            <a:r>
              <a:rPr lang="en-CA" sz="2000" dirty="0" smtClean="0"/>
              <a:t>Unauthorized disclosure will have noticeable effects and cause serious damage to national security</a:t>
            </a:r>
            <a:endParaRPr lang="en-CA" sz="2000" dirty="0"/>
          </a:p>
          <a:p>
            <a:pPr marL="438150" indent="-381000">
              <a:lnSpc>
                <a:spcPct val="80000"/>
              </a:lnSpc>
            </a:pPr>
            <a:r>
              <a:rPr lang="en-CA" sz="2400" dirty="0" smtClean="0"/>
              <a:t>Secret</a:t>
            </a:r>
          </a:p>
          <a:p>
            <a:pPr marL="838200" lvl="1" indent="-381000">
              <a:lnSpc>
                <a:spcPct val="80000"/>
              </a:lnSpc>
            </a:pPr>
            <a:r>
              <a:rPr lang="en-CA" sz="2000" dirty="0" smtClean="0"/>
              <a:t>Unauthorized disclosure will have significant effects and cause critical damage to national security</a:t>
            </a:r>
            <a:endParaRPr lang="en-CA" sz="2000" dirty="0"/>
          </a:p>
          <a:p>
            <a:pPr marL="438150" indent="-381000">
              <a:lnSpc>
                <a:spcPct val="80000"/>
              </a:lnSpc>
            </a:pPr>
            <a:r>
              <a:rPr lang="en-CA" sz="2400" dirty="0"/>
              <a:t>Top </a:t>
            </a:r>
            <a:r>
              <a:rPr lang="en-CA" sz="2400" dirty="0" smtClean="0"/>
              <a:t>Secret</a:t>
            </a:r>
          </a:p>
          <a:p>
            <a:pPr marL="838200" lvl="1" indent="-381000">
              <a:lnSpc>
                <a:spcPct val="80000"/>
              </a:lnSpc>
            </a:pPr>
            <a:r>
              <a:rPr lang="en-CA" sz="2000" dirty="0" smtClean="0"/>
              <a:t>Disclosure will have drastic effects and cause grave damage to national security</a:t>
            </a:r>
            <a:endParaRPr lang="en-CA" sz="2000" dirty="0"/>
          </a:p>
        </p:txBody>
      </p:sp>
      <p:sp>
        <p:nvSpPr>
          <p:cNvPr id="6" name="Slide Number Placeholder 5"/>
          <p:cNvSpPr>
            <a:spLocks noGrp="1"/>
          </p:cNvSpPr>
          <p:nvPr>
            <p:ph type="sldNum" sz="quarter" idx="12"/>
          </p:nvPr>
        </p:nvSpPr>
        <p:spPr/>
        <p:txBody>
          <a:bodyPr/>
          <a:lstStyle/>
          <a:p>
            <a:fld id="{4B074179-13A1-46AE-B2BC-493BED4FBB3D}" type="slidenum">
              <a:rPr lang="en-US"/>
              <a:pPr/>
              <a:t>8</a:t>
            </a:fld>
            <a:endParaRPr lang="en-US"/>
          </a:p>
        </p:txBody>
      </p:sp>
      <p:sp>
        <p:nvSpPr>
          <p:cNvPr id="5" name="Footer Placeholder 4"/>
          <p:cNvSpPr>
            <a:spLocks noGrp="1"/>
          </p:cNvSpPr>
          <p:nvPr>
            <p:ph type="ftr" sz="quarter" idx="13"/>
          </p:nvPr>
        </p:nvSpPr>
        <p:spPr/>
        <p:txBody>
          <a:bodyPr/>
          <a:lstStyle/>
          <a:p>
            <a:r>
              <a:rPr lang="en-US" smtClean="0"/>
              <a:t>L02 Access Controls</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938" name="Rectangle 2"/>
          <p:cNvSpPr>
            <a:spLocks noGrp="1" noChangeArrowheads="1"/>
          </p:cNvSpPr>
          <p:nvPr>
            <p:ph type="title"/>
          </p:nvPr>
        </p:nvSpPr>
        <p:spPr>
          <a:ln/>
        </p:spPr>
        <p:txBody>
          <a:bodyPr>
            <a:normAutofit fontScale="90000"/>
          </a:bodyPr>
          <a:lstStyle/>
          <a:p>
            <a:r>
              <a:rPr lang="en-CA" sz="3600" dirty="0" err="1" smtClean="0"/>
              <a:t>GoC</a:t>
            </a:r>
            <a:r>
              <a:rPr lang="en-CA" sz="3600" dirty="0" smtClean="0"/>
              <a:t> Classification </a:t>
            </a:r>
            <a:r>
              <a:rPr lang="en-CA" sz="3600" dirty="0"/>
              <a:t>Definitions</a:t>
            </a:r>
            <a:br>
              <a:rPr lang="en-CA" sz="3600" dirty="0"/>
            </a:br>
            <a:r>
              <a:rPr lang="en-CA" sz="3600" dirty="0" smtClean="0"/>
              <a:t>(Government of Canada)</a:t>
            </a:r>
            <a:endParaRPr lang="en-CA" sz="3600" dirty="0"/>
          </a:p>
        </p:txBody>
      </p:sp>
      <p:graphicFrame>
        <p:nvGraphicFramePr>
          <p:cNvPr id="295964" name="Group 28"/>
          <p:cNvGraphicFramePr>
            <a:graphicFrameLocks noGrp="1"/>
          </p:cNvGraphicFramePr>
          <p:nvPr>
            <p:ph sz="half" idx="1"/>
          </p:nvPr>
        </p:nvGraphicFramePr>
        <p:xfrm>
          <a:off x="685800" y="1981200"/>
          <a:ext cx="4000527" cy="2143140"/>
        </p:xfrm>
        <a:graphic>
          <a:graphicData uri="http://schemas.openxmlformats.org/drawingml/2006/table">
            <a:tbl>
              <a:tblPr/>
              <a:tblGrid>
                <a:gridCol w="1333509"/>
                <a:gridCol w="1333509"/>
                <a:gridCol w="1333509"/>
              </a:tblGrid>
              <a:tr h="362221">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100" b="1" i="0" u="none" strike="noStrike" cap="none" normalizeH="0" baseline="0" dirty="0" smtClean="0">
                          <a:ln>
                            <a:noFill/>
                          </a:ln>
                          <a:solidFill>
                            <a:schemeClr val="tx1"/>
                          </a:solidFill>
                          <a:effectLst/>
                          <a:latin typeface="Arial" charset="0"/>
                        </a:rPr>
                        <a:t>CONFIDENTIAL</a:t>
                      </a:r>
                    </a:p>
                  </a:txBody>
                  <a:tcPr marL="76805" marR="7680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100" b="1" i="0" u="none" strike="noStrike" cap="none" normalizeH="0" baseline="0" dirty="0" smtClean="0">
                          <a:ln>
                            <a:noFill/>
                          </a:ln>
                          <a:solidFill>
                            <a:schemeClr val="tx1"/>
                          </a:solidFill>
                          <a:effectLst/>
                          <a:latin typeface="Arial" charset="0"/>
                        </a:rPr>
                        <a:t>SECRET</a:t>
                      </a:r>
                    </a:p>
                  </a:txBody>
                  <a:tcPr marL="76805" marR="7680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1100" b="1" i="0" u="none" strike="noStrike" cap="none" normalizeH="0" baseline="0" smtClean="0">
                          <a:ln>
                            <a:noFill/>
                          </a:ln>
                          <a:solidFill>
                            <a:schemeClr val="tx1"/>
                          </a:solidFill>
                          <a:effectLst/>
                          <a:latin typeface="Arial" charset="0"/>
                        </a:rPr>
                        <a:t>TOP SECRET</a:t>
                      </a:r>
                    </a:p>
                  </a:txBody>
                  <a:tcPr marL="76805" marR="7680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r>
              <a:tr h="1780919">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050" b="0" i="0" u="none" strike="noStrike" cap="none" normalizeH="0" baseline="0" dirty="0" smtClean="0">
                          <a:ln>
                            <a:noFill/>
                          </a:ln>
                          <a:solidFill>
                            <a:schemeClr val="tx1"/>
                          </a:solidFill>
                          <a:effectLst/>
                          <a:latin typeface="Arial" charset="0"/>
                        </a:rPr>
                        <a:t>Level of classification that applies to information and assets when compromise could reasonably be expected to </a:t>
                      </a:r>
                      <a:r>
                        <a:rPr kumimoji="0" lang="en-CA" sz="1050" b="0" i="0" u="none" strike="noStrike" cap="none" normalizeH="0" baseline="0" dirty="0" smtClean="0">
                          <a:ln>
                            <a:noFill/>
                          </a:ln>
                          <a:solidFill>
                            <a:srgbClr val="FC2704"/>
                          </a:solidFill>
                          <a:effectLst/>
                          <a:latin typeface="Arial" charset="0"/>
                        </a:rPr>
                        <a:t>cause injury to the national interest</a:t>
                      </a:r>
                    </a:p>
                  </a:txBody>
                  <a:tcPr marL="76805" marR="7680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050" b="0" i="0" u="none" strike="noStrike" cap="none" normalizeH="0" baseline="0" dirty="0" smtClean="0">
                          <a:ln>
                            <a:noFill/>
                          </a:ln>
                          <a:solidFill>
                            <a:schemeClr val="tx1"/>
                          </a:solidFill>
                          <a:effectLst/>
                          <a:latin typeface="Arial" charset="0"/>
                        </a:rPr>
                        <a:t>Level of classification that applies to information or assets when compromise could reasonably be expected to cause </a:t>
                      </a:r>
                      <a:r>
                        <a:rPr kumimoji="0" lang="en-CA" sz="1050" b="0" i="0" u="none" strike="noStrike" cap="none" normalizeH="0" baseline="0" dirty="0" smtClean="0">
                          <a:ln>
                            <a:noFill/>
                          </a:ln>
                          <a:solidFill>
                            <a:srgbClr val="FC2704"/>
                          </a:solidFill>
                          <a:effectLst/>
                          <a:latin typeface="Arial" charset="0"/>
                        </a:rPr>
                        <a:t>serious injury to the national interest</a:t>
                      </a:r>
                    </a:p>
                  </a:txBody>
                  <a:tcPr marL="76805" marR="7680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1050" b="0" i="0" u="none" strike="noStrike" cap="none" normalizeH="0" baseline="0" dirty="0" smtClean="0">
                          <a:ln>
                            <a:noFill/>
                          </a:ln>
                          <a:solidFill>
                            <a:schemeClr val="tx1"/>
                          </a:solidFill>
                          <a:effectLst/>
                          <a:latin typeface="Arial" charset="0"/>
                        </a:rPr>
                        <a:t>Level of classification that apples to information or assets when compromise could cause </a:t>
                      </a:r>
                      <a:r>
                        <a:rPr kumimoji="0" lang="en-CA" sz="1050" b="0" i="0" u="none" strike="noStrike" cap="none" normalizeH="0" baseline="0" dirty="0" smtClean="0">
                          <a:ln>
                            <a:noFill/>
                          </a:ln>
                          <a:solidFill>
                            <a:srgbClr val="FC2704"/>
                          </a:solidFill>
                          <a:effectLst/>
                          <a:latin typeface="Arial" charset="0"/>
                        </a:rPr>
                        <a:t>exceptionally grave injury to the national interest. </a:t>
                      </a:r>
                    </a:p>
                  </a:txBody>
                  <a:tcPr marL="76805" marR="7680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9" name="Content Placeholder 8"/>
          <p:cNvSpPr>
            <a:spLocks noGrp="1"/>
          </p:cNvSpPr>
          <p:nvPr>
            <p:ph sz="half" idx="2"/>
          </p:nvPr>
        </p:nvSpPr>
        <p:spPr/>
        <p:txBody>
          <a:bodyPr/>
          <a:lstStyle/>
          <a:p>
            <a:r>
              <a:rPr lang="en-US" dirty="0" err="1" smtClean="0"/>
              <a:t>Onal</a:t>
            </a:r>
            <a:r>
              <a:rPr lang="en-US" dirty="0" smtClean="0"/>
              <a:t> </a:t>
            </a:r>
            <a:endParaRPr lang="en-US" dirty="0"/>
          </a:p>
        </p:txBody>
      </p:sp>
      <p:sp>
        <p:nvSpPr>
          <p:cNvPr id="8" name="Footer Placeholder 7"/>
          <p:cNvSpPr>
            <a:spLocks noGrp="1"/>
          </p:cNvSpPr>
          <p:nvPr>
            <p:ph type="ftr" sz="quarter" idx="11"/>
          </p:nvPr>
        </p:nvSpPr>
        <p:spPr/>
        <p:txBody>
          <a:bodyPr/>
          <a:lstStyle/>
          <a:p>
            <a:r>
              <a:rPr lang="en-US" dirty="0" smtClean="0"/>
              <a:t>L02 Access Controls</a:t>
            </a:r>
            <a:endParaRPr lang="en-US" dirty="0"/>
          </a:p>
        </p:txBody>
      </p:sp>
      <p:sp>
        <p:nvSpPr>
          <p:cNvPr id="21" name="Slide Number Placeholder 5"/>
          <p:cNvSpPr>
            <a:spLocks noGrp="1"/>
          </p:cNvSpPr>
          <p:nvPr>
            <p:ph type="sldNum" sz="quarter" idx="12"/>
          </p:nvPr>
        </p:nvSpPr>
        <p:spPr/>
        <p:txBody>
          <a:bodyPr/>
          <a:lstStyle/>
          <a:p>
            <a:fld id="{58425BB3-FBA0-4407-8431-5EE89690F42F}" type="slidenum">
              <a:rPr lang="en-US"/>
              <a:pPr/>
              <a:t>9</a:t>
            </a:fld>
            <a:endParaRPr lang="en-US"/>
          </a:p>
        </p:txBody>
      </p:sp>
      <p:sp>
        <p:nvSpPr>
          <p:cNvPr id="295956" name="Text Box 20"/>
          <p:cNvSpPr txBox="1">
            <a:spLocks noChangeArrowheads="1"/>
          </p:cNvSpPr>
          <p:nvPr/>
        </p:nvSpPr>
        <p:spPr bwMode="auto">
          <a:xfrm>
            <a:off x="642910" y="4214818"/>
            <a:ext cx="8072494" cy="2015936"/>
          </a:xfrm>
          <a:prstGeom prst="rect">
            <a:avLst/>
          </a:prstGeom>
          <a:noFill/>
          <a:ln w="38100" algn="ctr">
            <a:noFill/>
            <a:miter lim="800000"/>
            <a:headEnd/>
            <a:tailEnd/>
          </a:ln>
          <a:effectLst/>
        </p:spPr>
        <p:txBody>
          <a:bodyPr wrap="square">
            <a:spAutoFit/>
          </a:bodyPr>
          <a:lstStyle/>
          <a:p>
            <a:pPr algn="l" defTabSz="914400">
              <a:spcBef>
                <a:spcPct val="50000"/>
              </a:spcBef>
            </a:pPr>
            <a:r>
              <a:rPr lang="en-CA" dirty="0" smtClean="0"/>
              <a:t>CSE – Protection: National Interest</a:t>
            </a:r>
            <a:endParaRPr lang="en-CA" dirty="0"/>
          </a:p>
          <a:p>
            <a:pPr defTabSz="914400">
              <a:spcBef>
                <a:spcPct val="50000"/>
              </a:spcBef>
            </a:pPr>
            <a:r>
              <a:rPr lang="en-US" sz="1400" dirty="0" smtClean="0">
                <a:hlinkClick r:id="rId3"/>
              </a:rPr>
              <a:t>http://www.cse-cst.gc.ca/its-sti/training-formation/tutorial-tutoriel/section1/m2/s1_2_9-eng.html</a:t>
            </a:r>
            <a:endParaRPr lang="en-US" sz="1400" dirty="0" smtClean="0"/>
          </a:p>
          <a:p>
            <a:pPr defTabSz="914400">
              <a:spcBef>
                <a:spcPct val="50000"/>
              </a:spcBef>
            </a:pPr>
            <a:endParaRPr lang="en-US" sz="1400" dirty="0" smtClean="0"/>
          </a:p>
          <a:p>
            <a:pPr defTabSz="914400">
              <a:spcBef>
                <a:spcPct val="50000"/>
              </a:spcBef>
            </a:pPr>
            <a:r>
              <a:rPr lang="en-US" sz="1400" dirty="0" smtClean="0"/>
              <a:t>See also “CSE - Protection: Non-National Interest</a:t>
            </a:r>
            <a:r>
              <a:rPr lang="en-CA" sz="1400" dirty="0" smtClean="0"/>
              <a:t>”</a:t>
            </a:r>
          </a:p>
          <a:p>
            <a:pPr defTabSz="914400">
              <a:spcBef>
                <a:spcPct val="50000"/>
              </a:spcBef>
            </a:pPr>
            <a:r>
              <a:rPr lang="en-US" sz="1400" dirty="0" smtClean="0">
                <a:hlinkClick r:id="rId4"/>
              </a:rPr>
              <a:t>http://www.cse-cst.gc.ca/its-sti/training-formation/tutorial-tutoriel/section1/m2/s1_2_10-eng.html</a:t>
            </a:r>
            <a:endParaRPr lang="en-CA" sz="1400" dirty="0" smtClean="0"/>
          </a:p>
          <a:p>
            <a:pPr defTabSz="914400">
              <a:spcBef>
                <a:spcPct val="50000"/>
              </a:spcBef>
            </a:pPr>
            <a:endParaRPr lang="en-US" sz="1400" b="1" dirty="0" smtClean="0"/>
          </a:p>
        </p:txBody>
      </p:sp>
      <p:pic>
        <p:nvPicPr>
          <p:cNvPr id="295957" name="Picture 21" descr="mod2-9-1"/>
          <p:cNvPicPr>
            <a:picLocks noChangeAspect="1" noChangeArrowheads="1"/>
          </p:cNvPicPr>
          <p:nvPr/>
        </p:nvPicPr>
        <p:blipFill>
          <a:blip r:embed="rId5" cstate="print"/>
          <a:srcRect/>
          <a:stretch>
            <a:fillRect/>
          </a:stretch>
        </p:blipFill>
        <p:spPr bwMode="auto">
          <a:xfrm>
            <a:off x="5214942" y="2071678"/>
            <a:ext cx="3232240" cy="1692272"/>
          </a:xfrm>
          <a:prstGeom prst="rect">
            <a:avLst/>
          </a:prstGeom>
          <a:noFill/>
        </p:spPr>
      </p:pic>
      <p:pic>
        <p:nvPicPr>
          <p:cNvPr id="295965" name="Picture 29" descr="MCFL00115_0000[1]"/>
          <p:cNvPicPr>
            <a:picLocks noChangeAspect="1" noChangeArrowheads="1"/>
          </p:cNvPicPr>
          <p:nvPr/>
        </p:nvPicPr>
        <p:blipFill>
          <a:blip r:embed="rId6" cstate="print"/>
          <a:srcRect/>
          <a:stretch>
            <a:fillRect/>
          </a:stretch>
        </p:blipFill>
        <p:spPr bwMode="auto">
          <a:xfrm>
            <a:off x="7429520" y="428604"/>
            <a:ext cx="954087" cy="749300"/>
          </a:xfrm>
          <a:prstGeom prst="rect">
            <a:avLst/>
          </a:prstGeom>
          <a:noFill/>
        </p:spPr>
      </p:pic>
    </p:spTree>
  </p:cSld>
  <p:clrMapOvr>
    <a:masterClrMapping/>
  </p:clrMapOvr>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16"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16"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4972</TotalTime>
  <Words>5452</Words>
  <Application>Microsoft Office PowerPoint</Application>
  <PresentationFormat>On-screen Show (4:3)</PresentationFormat>
  <Paragraphs>782</Paragraphs>
  <Slides>54</Slides>
  <Notes>54</Notes>
  <HiddenSlides>0</HiddenSlides>
  <MMClips>0</MMClips>
  <ScaleCrop>false</ScaleCrop>
  <HeadingPairs>
    <vt:vector size="4" baseType="variant">
      <vt:variant>
        <vt:lpstr>Theme</vt:lpstr>
      </vt:variant>
      <vt:variant>
        <vt:i4>1</vt:i4>
      </vt:variant>
      <vt:variant>
        <vt:lpstr>Slide Titles</vt:lpstr>
      </vt:variant>
      <vt:variant>
        <vt:i4>54</vt:i4>
      </vt:variant>
    </vt:vector>
  </HeadingPairs>
  <TitlesOfParts>
    <vt:vector size="55" baseType="lpstr">
      <vt:lpstr>Blank Presentation</vt:lpstr>
      <vt:lpstr>L02 – Access Controls</vt:lpstr>
      <vt:lpstr>Introduction</vt:lpstr>
      <vt:lpstr>Access Control Objectives (ISC)2</vt:lpstr>
      <vt:lpstr>Subject / Object Relationship</vt:lpstr>
      <vt:lpstr>Access controls</vt:lpstr>
      <vt:lpstr>Access Control Policy</vt:lpstr>
      <vt:lpstr>Information Classification</vt:lpstr>
      <vt:lpstr>Example Data Classification U.S. DoD</vt:lpstr>
      <vt:lpstr>GoC Classification Definitions (Government of Canada)</vt:lpstr>
      <vt:lpstr>7 access control categories or 7 Types of access controls</vt:lpstr>
      <vt:lpstr>Access Control Categories</vt:lpstr>
      <vt:lpstr>Access controls can further categorized by how they are implemented </vt:lpstr>
      <vt:lpstr>Examples for Control Types  and Control Categories</vt:lpstr>
      <vt:lpstr>Separation of Duties</vt:lpstr>
      <vt:lpstr>Least Privilege</vt:lpstr>
      <vt:lpstr>Process of Accountability</vt:lpstr>
      <vt:lpstr>Process of Accountability </vt:lpstr>
      <vt:lpstr>Identity Management</vt:lpstr>
      <vt:lpstr>Types of Authentication</vt:lpstr>
      <vt:lpstr>Passwords</vt:lpstr>
      <vt:lpstr>Passphrases</vt:lpstr>
      <vt:lpstr>Password Attacks</vt:lpstr>
      <vt:lpstr>What a Person Has</vt:lpstr>
      <vt:lpstr>Synchronous / Asynchronous One Time Password (OTP) Tokens</vt:lpstr>
      <vt:lpstr>What a Person Has Memory cards / Smart cards</vt:lpstr>
      <vt:lpstr>What a Person Has Types of smart cards</vt:lpstr>
      <vt:lpstr>What a Person Is or Does Biometrics – Physiological (something you are)</vt:lpstr>
      <vt:lpstr>Access Controls Biometrics - Hands</vt:lpstr>
      <vt:lpstr>Access Controls Biometrics - Eyes</vt:lpstr>
      <vt:lpstr>Access Controls Biometrics – Face and palm scans</vt:lpstr>
      <vt:lpstr>What a Person Is or Does Biometrics – Behavioural</vt:lpstr>
      <vt:lpstr>Crossover Error Rate</vt:lpstr>
      <vt:lpstr>Comparing Crossover Error Rates</vt:lpstr>
      <vt:lpstr>What a Person Is or Does  Considerations</vt:lpstr>
      <vt:lpstr>Evaluating Biometrics:  Zephyr chart</vt:lpstr>
      <vt:lpstr>Slide 36</vt:lpstr>
      <vt:lpstr>Single Sign on (SSO) Mechanisms</vt:lpstr>
      <vt:lpstr>Kerberos, in 6 easy steps</vt:lpstr>
      <vt:lpstr>Slide 39</vt:lpstr>
      <vt:lpstr>Limitations of Kerberos</vt:lpstr>
      <vt:lpstr>Access Control Models</vt:lpstr>
      <vt:lpstr>Access Control Models (2)</vt:lpstr>
      <vt:lpstr>Access Control List (ACL) Example</vt:lpstr>
      <vt:lpstr>Access Control Matrix Example</vt:lpstr>
      <vt:lpstr>Access Capability Table Example</vt:lpstr>
      <vt:lpstr>Approaches to RBAC</vt:lpstr>
      <vt:lpstr>Access Controls</vt:lpstr>
      <vt:lpstr>Types of Access Control Policies</vt:lpstr>
      <vt:lpstr>Threats to access control</vt:lpstr>
      <vt:lpstr>Threats to access control (2)</vt:lpstr>
      <vt:lpstr>Threats to access control (3)</vt:lpstr>
      <vt:lpstr>Access Control Assurance Pen Testing</vt:lpstr>
      <vt:lpstr>Access Control Assurance Types of Pen Testing</vt:lpstr>
      <vt:lpstr>L02 Access Controls</vt:lpstr>
    </vt:vector>
  </TitlesOfParts>
  <Company>Ryerson University, The Chang School of Business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Access Controls</dc:subject>
  <dc:creator>Ann Marie Westgate</dc:creator>
  <dc:description>annmarie.westgate@ryerson.ca</dc:description>
  <cp:lastModifiedBy>student</cp:lastModifiedBy>
  <cp:revision>240</cp:revision>
  <dcterms:modified xsi:type="dcterms:W3CDTF">2010-01-28T01:27:18Z</dcterms:modified>
  <cp:category>CISSP</cp:category>
</cp:coreProperties>
</file>